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4" r:id="rId8"/>
    <p:sldId id="262" r:id="rId9"/>
    <p:sldId id="263" r:id="rId10"/>
    <p:sldId id="266" r:id="rId11"/>
    <p:sldId id="265"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1" r:id="rId26"/>
    <p:sldId id="282" r:id="rId27"/>
    <p:sldId id="283" r:id="rId28"/>
    <p:sldId id="284" r:id="rId29"/>
    <p:sldId id="285" r:id="rId30"/>
    <p:sldId id="280" r:id="rId31"/>
    <p:sldId id="286" r:id="rId32"/>
    <p:sldId id="287" r:id="rId33"/>
    <p:sldId id="289" r:id="rId34"/>
    <p:sldId id="288" r:id="rId35"/>
    <p:sldId id="290"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311"/>
    <p:restoredTop sz="94737"/>
  </p:normalViewPr>
  <p:slideViewPr>
    <p:cSldViewPr snapToGrid="0" snapToObjects="1">
      <p:cViewPr varScale="1">
        <p:scale>
          <a:sx n="91" d="100"/>
          <a:sy n="91" d="100"/>
        </p:scale>
        <p:origin x="173"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1-10T03:17:17.256"/>
    </inkml:context>
    <inkml:brush xml:id="br0">
      <inkml:brushProperty name="width" value="0.05" units="cm"/>
      <inkml:brushProperty name="height" value="0.05" units="cm"/>
      <inkml:brushProperty name="color" value="#E71224"/>
    </inkml:brush>
  </inkml:definitions>
  <inkml:trace contextRef="#ctx0" brushRef="#br0">0 376 24575,'8'3'0,"16"42"0,2 13 0,-2-11 0,18 41 0,0 2 0,-20-42 0,4 6 0,-2-2 0,-12-19 0,6 13 0,-8-18 0,-1 1 0,0-6 0,0 0 0,0-6 0,0 1 0,0 4 0,0-3 0,0 8 0,0 9 0,0-4 0,1 8 0,-1-11 0,1-1 0,-1 1 0,0-1 0,1-5 0,-1 0 0,-1-10 0,1 4 0,-1-8 0,0 3 0,0-4 0,0 0 0,0 0 0,0 0 0,0 0 0,4 3 0,-4-2 0,0 3 0,0-4 0,-4 4 0,1 1 0,2 0 0,-2 9 0,0-12 0,3 7 0,-4-9 0,4 0 0,0 4 0,0-4 0,0 0 0,-3 0 0,2-4 0,-3 4 0,1 0 0,2-4 0,-3 0 0,4-1 0,0-2 0,0 3 0,0-4 0,4-4 0,6-1 0,6-9 0,10 3 0,13-13 0,24-2 0,-24 9 0,2-3-902,17-11 0,3-2 902,3 6 0,1 0 0,10-11 0,1 1 0,-3 9 0,1 3 0,0 3 0,-1 0 0,-8 1 0,-1 1 0,-1 2 0,-2 0-598,-8-5 0,-1-1 598,1 3 0,-1 0 0,-2-2 0,-3 1 0,-2 3 0,-3-1 0,-2-2 0,-1 0 0,0 3 0,0-1-361,0-2 0,2 0 361,6-1 0,1 1 0,0-2 0,1 0 0,4 0 0,0 0 0,-1 1 0,1 0 0,0 2 0,-1 1 0,-3 0 0,-1 1 0,4-2 0,0 1 0,-9 2 0,2-3 0,25-12 0,0-1 0,-23 8 0,-1 0 0,20-8 0,-2 0 0,10-9 0,9 6 0,-21 3 0,6-2 0,-7 7-2,0 1 2,-7 6 1618,-8 5-1618,-7 1 1257,-7 6-1257,-5-4 846,11-1-846,-14 0 3,9 1-3,-18 5 0,-4 0 0,-3 0 0,-7 1 0,0 0 0,-2 3 0,-3 2 0,1-1 0,2 3 0,-3-6 0,1 6 0,-2-3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1-10T03:17:53.095"/>
    </inkml:context>
    <inkml:brush xml:id="br0">
      <inkml:brushProperty name="width" value="0.05" units="cm"/>
      <inkml:brushProperty name="height" value="0.05" units="cm"/>
      <inkml:brushProperty name="color" value="#E71224"/>
    </inkml:brush>
  </inkml:definitions>
  <inkml:trace contextRef="#ctx0" brushRef="#br0">1 1 24575,'0'0'0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1-10T03:17:59.797"/>
    </inkml:context>
    <inkml:brush xml:id="br0">
      <inkml:brushProperty name="width" value="0.05" units="cm"/>
      <inkml:brushProperty name="height" value="0.05" units="cm"/>
      <inkml:brushProperty name="color" value="#E71224"/>
    </inkml:brush>
  </inkml:definitions>
  <inkml:trace contextRef="#ctx0" brushRef="#br0">1 1 24575,'0'0'0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1-10T03:18:04.311"/>
    </inkml:context>
    <inkml:brush xml:id="br0">
      <inkml:brushProperty name="width" value="0.05" units="cm"/>
      <inkml:brushProperty name="height" value="0.05" units="cm"/>
      <inkml:brushProperty name="color" value="#E71224"/>
    </inkml:brush>
  </inkml:definitions>
  <inkml:trace contextRef="#ctx0" brushRef="#br0">1 9 24575,'8'-4'0,"0"4"0,0-4 0,-4 4 0,0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1-10T03:18:04.499"/>
    </inkml:context>
    <inkml:brush xml:id="br0">
      <inkml:brushProperty name="width" value="0.05" units="cm"/>
      <inkml:brushProperty name="height" value="0.05" units="cm"/>
      <inkml:brushProperty name="color" value="#E71224"/>
    </inkml:brush>
  </inkml:definitions>
  <inkml:trace contextRef="#ctx0" brushRef="#br0">0 9 24575,'0'-5'0,"0"2"0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1-10T03:18:04.748"/>
    </inkml:context>
    <inkml:brush xml:id="br0">
      <inkml:brushProperty name="width" value="0.05" units="cm"/>
      <inkml:brushProperty name="height" value="0.05" units="cm"/>
      <inkml:brushProperty name="color" value="#E71224"/>
    </inkml:brush>
  </inkml:definitions>
  <inkml:trace contextRef="#ctx0" brushRef="#br0">0 0 24575,'0'0'0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1-10T03:18:07.161"/>
    </inkml:context>
    <inkml:brush xml:id="br0">
      <inkml:brushProperty name="width" value="0.05" units="cm"/>
      <inkml:brushProperty name="height" value="0.05" units="cm"/>
      <inkml:brushProperty name="color" value="#E71224"/>
    </inkml:brush>
  </inkml:definitions>
  <inkml:trace contextRef="#ctx0" brushRef="#br0">1 0 24575,'0'0'0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1-10T03:18:08.375"/>
    </inkml:context>
    <inkml:brush xml:id="br0">
      <inkml:brushProperty name="width" value="0.05" units="cm"/>
      <inkml:brushProperty name="height" value="0.05" units="cm"/>
      <inkml:brushProperty name="color" value="#E71224"/>
    </inkml:brush>
  </inkml:definitions>
  <inkml:trace contextRef="#ctx0" brushRef="#br0">1 0 24575,'0'0'0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1-10T03:18:08.555"/>
    </inkml:context>
    <inkml:brush xml:id="br0">
      <inkml:brushProperty name="width" value="0.05" units="cm"/>
      <inkml:brushProperty name="height" value="0.05" units="cm"/>
      <inkml:brushProperty name="color" value="#E71224"/>
    </inkml:brush>
  </inkml:definitions>
  <inkml:trace contextRef="#ctx0" brushRef="#br0">1 0 24575,'0'0'0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1-10T15:40:39.969"/>
    </inkml:context>
    <inkml:brush xml:id="br0">
      <inkml:brushProperty name="width" value="0.05" units="cm"/>
      <inkml:brushProperty name="height" value="0.05" units="cm"/>
    </inkml:brush>
  </inkml:definitions>
  <inkml:trace contextRef="#ctx0" brushRef="#br0">0 1 24575,'0'0'0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1-10T15:40:39.979"/>
    </inkml:context>
    <inkml:brush xml:id="br0">
      <inkml:brushProperty name="width" value="0.05" units="cm"/>
      <inkml:brushProperty name="height" value="0.05" units="cm"/>
    </inkml:brush>
  </inkml:definitions>
  <inkml:trace contextRef="#ctx0" brushRef="#br0">0 1 24575,'0'0'0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zh-CN" altLang="en-US"/>
              <a:t>单击此处编辑母版标题样式</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zh-CN" altLang="en-US"/>
              <a:t>单击此处编辑母版标题样式</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B61BEF0D-F0BB-DE4B-95CE-6DB70DBA9567}" type="datetimeFigureOut">
              <a:rPr lang="en-US" dirty="0"/>
              <a:pPr/>
              <a:t>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CN" altLang="en-US"/>
              <a:t>单击此处编辑母版标题样式</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1/12/2021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zh-CN" altLang="en-US"/>
              <a:t>单击此处编辑母版标题样式</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42A54C80-263E-416B-A8E0-580EDEADCBDC}" type="datetimeFigureOut">
              <a:rPr lang="en-US" dirty="0"/>
              <a:t>1/12/2021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a:t>单击图标添加图片</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B61BEF0D-F0BB-DE4B-95CE-6DB70DBA9567}" type="datetimeFigureOut">
              <a:rPr lang="en-US" dirty="0"/>
              <a:pPr/>
              <a:t>1/12/2021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标题和描述">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zh-CN" altLang="en-US"/>
              <a:t>单击此处编辑母版标题样式</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B61BEF0D-F0BB-DE4B-95CE-6DB70DBA9567}" type="datetimeFigureOut">
              <a:rPr lang="en-US" dirty="0"/>
              <a:pPr/>
              <a:t>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带描述的引言">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zh-CN" altLang="en-US"/>
              <a:t>单击此处编辑母版标题样式</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CN" altLang="en-US"/>
              <a:t>单击此处编辑母版文本样式</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B61BEF0D-F0BB-DE4B-95CE-6DB70DBA9567}" type="datetimeFigureOut">
              <a:rPr lang="en-US" dirty="0"/>
              <a:pPr/>
              <a:t>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zh-CN" altLang="en-US"/>
              <a:t>单击此处编辑母版标题样式</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B61BEF0D-F0BB-DE4B-95CE-6DB70DBA9567}" type="datetimeFigureOut">
              <a:rPr lang="en-US" dirty="0"/>
              <a:pPr/>
              <a:t>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引言名片">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zh-CN" altLang="en-US"/>
              <a:t>单击此处编辑母版标题样式</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CN" altLang="en-US"/>
              <a:t>单击此处编辑母版文本样式</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B61BEF0D-F0BB-DE4B-95CE-6DB70DBA9567}" type="datetimeFigureOut">
              <a:rPr lang="en-US" dirty="0"/>
              <a:pPr/>
              <a:t>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真或假">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zh-CN" altLang="en-US"/>
              <a:t>单击此处编辑母版标题样式</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CN" altLang="en-US"/>
              <a:t>单击此处编辑母版文本样式</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B61BEF0D-F0BB-DE4B-95CE-6DB70DBA9567}" type="datetimeFigureOut">
              <a:rPr lang="en-US" dirty="0"/>
              <a:pPr/>
              <a:t>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1/12/2021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piao.tips/tag/covid-19/" TargetMode="External"/><Relationship Id="rId2" Type="http://schemas.openxmlformats.org/officeDocument/2006/relationships/hyperlink" Target="https://piao.tips/tag/canada/"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piao.tips/tag/canada/"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customXml" Target="../ink/ink1.xml"/></Relationships>
</file>

<file path=ppt/slides/_rels/slide22.xml.rels><?xml version="1.0" encoding="UTF-8" standalone="yes"?>
<Relationships xmlns="http://schemas.openxmlformats.org/package/2006/relationships"><Relationship Id="rId8" Type="http://schemas.openxmlformats.org/officeDocument/2006/relationships/customXml" Target="../ink/ink6.xml"/><Relationship Id="rId13" Type="http://schemas.openxmlformats.org/officeDocument/2006/relationships/image" Target="../media/image30.jpg"/><Relationship Id="rId3" Type="http://schemas.openxmlformats.org/officeDocument/2006/relationships/image" Target="../media/image30.png"/><Relationship Id="rId7" Type="http://schemas.openxmlformats.org/officeDocument/2006/relationships/customXml" Target="../ink/ink5.xml"/><Relationship Id="rId12" Type="http://schemas.openxmlformats.org/officeDocument/2006/relationships/image" Target="../media/image29.jpg"/><Relationship Id="rId2" Type="http://schemas.openxmlformats.org/officeDocument/2006/relationships/customXml" Target="../ink/ink2.xml"/><Relationship Id="rId1" Type="http://schemas.openxmlformats.org/officeDocument/2006/relationships/slideLayout" Target="../slideLayouts/slideLayout2.xml"/><Relationship Id="rId6" Type="http://schemas.openxmlformats.org/officeDocument/2006/relationships/image" Target="../media/image31.png"/><Relationship Id="rId11" Type="http://schemas.openxmlformats.org/officeDocument/2006/relationships/customXml" Target="../ink/ink9.xml"/><Relationship Id="rId5" Type="http://schemas.openxmlformats.org/officeDocument/2006/relationships/customXml" Target="../ink/ink4.xml"/><Relationship Id="rId10" Type="http://schemas.openxmlformats.org/officeDocument/2006/relationships/customXml" Target="../ink/ink8.xml"/><Relationship Id="rId4" Type="http://schemas.openxmlformats.org/officeDocument/2006/relationships/customXml" Target="../ink/ink3.xml"/><Relationship Id="rId9" Type="http://schemas.openxmlformats.org/officeDocument/2006/relationships/customXml" Target="../ink/ink7.xml"/></Relationships>
</file>

<file path=ppt/slides/_rels/slide23.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2.xml"/><Relationship Id="rId4" Type="http://schemas.openxmlformats.org/officeDocument/2006/relationships/image" Target="../media/image34.jpg"/></Relationships>
</file>

<file path=ppt/slides/_rels/slide2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2.xml"/><Relationship Id="rId4" Type="http://schemas.openxmlformats.org/officeDocument/2006/relationships/image" Target="../media/image37.jpg"/></Relationships>
</file>

<file path=ppt/slides/_rels/slide26.xml.rels><?xml version="1.0" encoding="UTF-8" standalone="yes"?>
<Relationships xmlns="http://schemas.openxmlformats.org/package/2006/relationships"><Relationship Id="rId3" Type="http://schemas.openxmlformats.org/officeDocument/2006/relationships/image" Target="../media/image39.jpg"/><Relationship Id="rId7" Type="http://schemas.openxmlformats.org/officeDocument/2006/relationships/image" Target="../media/image43.jpg"/><Relationship Id="rId2" Type="http://schemas.openxmlformats.org/officeDocument/2006/relationships/image" Target="../media/image38.jpg"/><Relationship Id="rId1" Type="http://schemas.openxmlformats.org/officeDocument/2006/relationships/slideLayout" Target="../slideLayouts/slideLayout2.xml"/><Relationship Id="rId6" Type="http://schemas.openxmlformats.org/officeDocument/2006/relationships/image" Target="../media/image42.jpg"/><Relationship Id="rId5" Type="http://schemas.openxmlformats.org/officeDocument/2006/relationships/image" Target="../media/image41.jpg"/><Relationship Id="rId4" Type="http://schemas.openxmlformats.org/officeDocument/2006/relationships/image" Target="../media/image40.jpg"/></Relationships>
</file>

<file path=ppt/slides/_rels/slide2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9.jpg"/><Relationship Id="rId7" Type="http://schemas.openxmlformats.org/officeDocument/2006/relationships/image" Target="../media/image53.jpg"/><Relationship Id="rId2" Type="http://schemas.openxmlformats.org/officeDocument/2006/relationships/image" Target="../media/image48.jpg"/><Relationship Id="rId1" Type="http://schemas.openxmlformats.org/officeDocument/2006/relationships/slideLayout" Target="../slideLayouts/slideLayout2.xml"/><Relationship Id="rId6" Type="http://schemas.openxmlformats.org/officeDocument/2006/relationships/image" Target="../media/image52.jpg"/><Relationship Id="rId5" Type="http://schemas.openxmlformats.org/officeDocument/2006/relationships/image" Target="../media/image51.jpg"/><Relationship Id="rId4" Type="http://schemas.openxmlformats.org/officeDocument/2006/relationships/image" Target="../media/image50.jpg"/></Relationships>
</file>

<file path=ppt/slides/_rels/slide30.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customXml" Target="../ink/ink10.xml"/><Relationship Id="rId2" Type="http://schemas.openxmlformats.org/officeDocument/2006/relationships/image" Target="../media/image55.jpg"/><Relationship Id="rId1" Type="http://schemas.openxmlformats.org/officeDocument/2006/relationships/slideLayout" Target="../slideLayouts/slideLayout2.xml"/><Relationship Id="rId5" Type="http://schemas.openxmlformats.org/officeDocument/2006/relationships/customXml" Target="../ink/ink11.xml"/><Relationship Id="rId4" Type="http://schemas.openxmlformats.org/officeDocument/2006/relationships/image" Target="../media/image59.png"/></Relationships>
</file>

<file path=ppt/slides/_rels/slide35.xml.rels><?xml version="1.0" encoding="UTF-8" standalone="yes"?>
<Relationships xmlns="http://schemas.openxmlformats.org/package/2006/relationships"><Relationship Id="rId3" Type="http://schemas.openxmlformats.org/officeDocument/2006/relationships/hyperlink" Target="mailto:thompson@eccta.ca" TargetMode="External"/><Relationship Id="rId2" Type="http://schemas.openxmlformats.org/officeDocument/2006/relationships/image" Target="../media/image5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7DA2DF2-674D-CD49-9198-2EC1546D843E}"/>
              </a:ext>
            </a:extLst>
          </p:cNvPr>
          <p:cNvSpPr>
            <a:spLocks noGrp="1"/>
          </p:cNvSpPr>
          <p:nvPr>
            <p:ph type="ctrTitle"/>
          </p:nvPr>
        </p:nvSpPr>
        <p:spPr/>
        <p:txBody>
          <a:bodyPr/>
          <a:lstStyle/>
          <a:p>
            <a:r>
              <a:rPr kumimoji="1" lang="zh-CN" altLang="en-US" sz="9600" dirty="0"/>
              <a:t>回家的路</a:t>
            </a:r>
          </a:p>
        </p:txBody>
      </p:sp>
      <p:sp>
        <p:nvSpPr>
          <p:cNvPr id="3" name="副标题 2">
            <a:extLst>
              <a:ext uri="{FF2B5EF4-FFF2-40B4-BE49-F238E27FC236}">
                <a16:creationId xmlns:a16="http://schemas.microsoft.com/office/drawing/2014/main" id="{3CDF6D14-CDE4-4F4C-A3E8-C9897400302D}"/>
              </a:ext>
            </a:extLst>
          </p:cNvPr>
          <p:cNvSpPr>
            <a:spLocks noGrp="1"/>
          </p:cNvSpPr>
          <p:nvPr>
            <p:ph type="subTitle" idx="1"/>
          </p:nvPr>
        </p:nvSpPr>
        <p:spPr/>
        <p:txBody>
          <a:bodyPr/>
          <a:lstStyle/>
          <a:p>
            <a:r>
              <a:rPr kumimoji="1" lang="zh-CN" altLang="en-US" dirty="0"/>
              <a:t>疫情期间中加出入境新规解析</a:t>
            </a:r>
          </a:p>
        </p:txBody>
      </p:sp>
      <p:pic>
        <p:nvPicPr>
          <p:cNvPr id="5" name="图片 4" descr="飞机在飞行&#10;&#10;中度可信度描述已自动生成">
            <a:extLst>
              <a:ext uri="{FF2B5EF4-FFF2-40B4-BE49-F238E27FC236}">
                <a16:creationId xmlns:a16="http://schemas.microsoft.com/office/drawing/2014/main" id="{8298FE34-0655-0A4F-AE35-9599FDF6A916}"/>
              </a:ext>
            </a:extLst>
          </p:cNvPr>
          <p:cNvPicPr>
            <a:picLocks noChangeAspect="1"/>
          </p:cNvPicPr>
          <p:nvPr/>
        </p:nvPicPr>
        <p:blipFill>
          <a:blip r:embed="rId2"/>
          <a:stretch>
            <a:fillRect/>
          </a:stretch>
        </p:blipFill>
        <p:spPr>
          <a:xfrm>
            <a:off x="-213755" y="-127572"/>
            <a:ext cx="12411178" cy="7407146"/>
          </a:xfrm>
          <a:prstGeom prst="rect">
            <a:avLst/>
          </a:prstGeom>
        </p:spPr>
      </p:pic>
      <p:pic>
        <p:nvPicPr>
          <p:cNvPr id="6" name="图片 5" descr="飞机在飞行&#10;&#10;中度可信度描述已自动生成">
            <a:extLst>
              <a:ext uri="{FF2B5EF4-FFF2-40B4-BE49-F238E27FC236}">
                <a16:creationId xmlns:a16="http://schemas.microsoft.com/office/drawing/2014/main" id="{0581F4E6-AB32-1D49-8ADA-D7D6EAC1EAE8}"/>
              </a:ext>
            </a:extLst>
          </p:cNvPr>
          <p:cNvPicPr>
            <a:picLocks noChangeAspect="1"/>
          </p:cNvPicPr>
          <p:nvPr/>
        </p:nvPicPr>
        <p:blipFill>
          <a:blip r:embed="rId2"/>
          <a:stretch>
            <a:fillRect/>
          </a:stretch>
        </p:blipFill>
        <p:spPr>
          <a:xfrm>
            <a:off x="-213755" y="-437139"/>
            <a:ext cx="12955957" cy="7732277"/>
          </a:xfrm>
          <a:prstGeom prst="rect">
            <a:avLst/>
          </a:prstGeom>
        </p:spPr>
      </p:pic>
      <p:sp>
        <p:nvSpPr>
          <p:cNvPr id="7" name="文本框 6">
            <a:extLst>
              <a:ext uri="{FF2B5EF4-FFF2-40B4-BE49-F238E27FC236}">
                <a16:creationId xmlns:a16="http://schemas.microsoft.com/office/drawing/2014/main" id="{2B1E46FA-3545-4446-A66E-8BA3175E5012}"/>
              </a:ext>
            </a:extLst>
          </p:cNvPr>
          <p:cNvSpPr txBox="1"/>
          <p:nvPr/>
        </p:nvSpPr>
        <p:spPr>
          <a:xfrm>
            <a:off x="5214843" y="4524010"/>
            <a:ext cx="4120737" cy="1138773"/>
          </a:xfrm>
          <a:prstGeom prst="rect">
            <a:avLst/>
          </a:prstGeom>
          <a:noFill/>
        </p:spPr>
        <p:txBody>
          <a:bodyPr wrap="square" rtlCol="0">
            <a:spAutoFit/>
          </a:bodyPr>
          <a:lstStyle/>
          <a:p>
            <a:r>
              <a:rPr kumimoji="1" lang="zh-CN" altLang="en-US" sz="6800" dirty="0">
                <a:solidFill>
                  <a:schemeClr val="accent6">
                    <a:lumMod val="75000"/>
                  </a:schemeClr>
                </a:solidFill>
              </a:rPr>
              <a:t>回家的路</a:t>
            </a:r>
          </a:p>
        </p:txBody>
      </p:sp>
      <p:sp>
        <p:nvSpPr>
          <p:cNvPr id="8" name="文本框 7">
            <a:extLst>
              <a:ext uri="{FF2B5EF4-FFF2-40B4-BE49-F238E27FC236}">
                <a16:creationId xmlns:a16="http://schemas.microsoft.com/office/drawing/2014/main" id="{1C1D4034-2CF1-AB44-A5FD-475B1AB73598}"/>
              </a:ext>
            </a:extLst>
          </p:cNvPr>
          <p:cNvSpPr txBox="1"/>
          <p:nvPr/>
        </p:nvSpPr>
        <p:spPr>
          <a:xfrm>
            <a:off x="7350826" y="5755256"/>
            <a:ext cx="4322618" cy="461665"/>
          </a:xfrm>
          <a:prstGeom prst="rect">
            <a:avLst/>
          </a:prstGeom>
          <a:noFill/>
        </p:spPr>
        <p:txBody>
          <a:bodyPr wrap="square" rtlCol="0">
            <a:spAutoFit/>
          </a:bodyPr>
          <a:lstStyle/>
          <a:p>
            <a:r>
              <a:rPr kumimoji="1" lang="zh-CN" altLang="en-US" sz="2400" dirty="0"/>
              <a:t>疫情期间中加出入境政策解析</a:t>
            </a:r>
          </a:p>
        </p:txBody>
      </p:sp>
    </p:spTree>
    <p:extLst>
      <p:ext uri="{BB962C8B-B14F-4D97-AF65-F5344CB8AC3E}">
        <p14:creationId xmlns:p14="http://schemas.microsoft.com/office/powerpoint/2010/main" val="1176859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4F41192-F7D1-9345-9B0A-A6816D3382E4}"/>
              </a:ext>
            </a:extLst>
          </p:cNvPr>
          <p:cNvSpPr>
            <a:spLocks noGrp="1"/>
          </p:cNvSpPr>
          <p:nvPr>
            <p:ph type="title"/>
          </p:nvPr>
        </p:nvSpPr>
        <p:spPr/>
        <p:txBody>
          <a:bodyPr/>
          <a:lstStyle/>
          <a:p>
            <a:r>
              <a:rPr kumimoji="1" lang="zh-CN" altLang="en-US" dirty="0"/>
              <a:t>第一部分</a:t>
            </a:r>
            <a:br>
              <a:rPr kumimoji="1" lang="en-US" altLang="zh-CN" dirty="0"/>
            </a:br>
            <a:r>
              <a:rPr kumimoji="1" lang="zh-CN" altLang="en-US" dirty="0"/>
              <a:t>中国出发 前往加拿大</a:t>
            </a:r>
          </a:p>
        </p:txBody>
      </p:sp>
      <p:sp>
        <p:nvSpPr>
          <p:cNvPr id="3" name="内容占位符 2">
            <a:extLst>
              <a:ext uri="{FF2B5EF4-FFF2-40B4-BE49-F238E27FC236}">
                <a16:creationId xmlns:a16="http://schemas.microsoft.com/office/drawing/2014/main" id="{A2610042-DEC1-C04A-9D38-4F00B43010DA}"/>
              </a:ext>
            </a:extLst>
          </p:cNvPr>
          <p:cNvSpPr>
            <a:spLocks noGrp="1"/>
          </p:cNvSpPr>
          <p:nvPr>
            <p:ph idx="1"/>
          </p:nvPr>
        </p:nvSpPr>
        <p:spPr>
          <a:xfrm>
            <a:off x="677334" y="2160589"/>
            <a:ext cx="8917928" cy="4430216"/>
          </a:xfrm>
        </p:spPr>
        <p:txBody>
          <a:bodyPr>
            <a:normAutofit fontScale="85000" lnSpcReduction="20000"/>
          </a:bodyPr>
          <a:lstStyle/>
          <a:p>
            <a:r>
              <a:rPr kumimoji="1" lang="zh-CN" altLang="en-US" sz="4000" dirty="0">
                <a:solidFill>
                  <a:schemeClr val="accent4"/>
                </a:solidFill>
              </a:rPr>
              <a:t>哪些人被允许进入加拿大</a:t>
            </a:r>
            <a:endParaRPr kumimoji="1" lang="en-US" altLang="zh-CN" sz="4000" dirty="0">
              <a:solidFill>
                <a:schemeClr val="accent4"/>
              </a:solidFill>
            </a:endParaRPr>
          </a:p>
          <a:p>
            <a:pPr marL="0" indent="0">
              <a:buNone/>
            </a:pPr>
            <a:r>
              <a:rPr kumimoji="1" lang="en-US" altLang="zh-CN" sz="2400" dirty="0"/>
              <a:t>1.</a:t>
            </a:r>
            <a:r>
              <a:rPr kumimoji="1" lang="zh-CN" altLang="en-US" sz="2400" dirty="0"/>
              <a:t>加拿大公民（护照）</a:t>
            </a:r>
            <a:r>
              <a:rPr kumimoji="1" lang="en-US" altLang="zh-CN" sz="2400" dirty="0"/>
              <a:t>/</a:t>
            </a:r>
            <a:r>
              <a:rPr kumimoji="1" lang="zh-CN" altLang="en-US" sz="2400" dirty="0"/>
              <a:t>加拿大永久居民（枫叶卡）</a:t>
            </a:r>
            <a:endParaRPr kumimoji="1" lang="en-US" altLang="zh-CN" sz="2400" dirty="0"/>
          </a:p>
          <a:p>
            <a:pPr marL="0" indent="0">
              <a:buNone/>
            </a:pPr>
            <a:r>
              <a:rPr kumimoji="1" lang="en-US" altLang="zh-CN" sz="2400" dirty="0"/>
              <a:t>2.</a:t>
            </a:r>
            <a:r>
              <a:rPr kumimoji="1" lang="zh-CN" altLang="en-US" sz="2400" dirty="0"/>
              <a:t>航空公司机组人员，转机旅客</a:t>
            </a:r>
            <a:endParaRPr kumimoji="1" lang="en-US" altLang="zh-CN" sz="2400" dirty="0"/>
          </a:p>
          <a:p>
            <a:pPr marL="0" indent="0">
              <a:buNone/>
            </a:pPr>
            <a:r>
              <a:rPr kumimoji="1" lang="en-US" altLang="zh-CN" sz="2400" dirty="0"/>
              <a:t>3.</a:t>
            </a:r>
            <a:r>
              <a:rPr lang="zh-CN" altLang="en-US" sz="2400" dirty="0"/>
              <a:t>季节性农业工人，渔业水产工人，护工及所有其他国外临时工人</a:t>
            </a:r>
            <a:endParaRPr lang="en-US" altLang="zh-CN" sz="2400" dirty="0"/>
          </a:p>
          <a:p>
            <a:pPr marL="0" indent="0">
              <a:buNone/>
            </a:pPr>
            <a:r>
              <a:rPr kumimoji="1" lang="en-US" altLang="zh-CN" sz="2400" dirty="0"/>
              <a:t>4.</a:t>
            </a:r>
            <a:r>
              <a:rPr lang="zh-CN" altLang="en-US" sz="2400" dirty="0"/>
              <a:t>所有持有效学签的国际学生</a:t>
            </a:r>
            <a:endParaRPr lang="en-US" altLang="zh-CN" sz="2400" dirty="0"/>
          </a:p>
          <a:p>
            <a:pPr marL="0" indent="0">
              <a:buNone/>
            </a:pPr>
            <a:r>
              <a:rPr kumimoji="1" lang="en-US" altLang="zh-CN" sz="2400" dirty="0"/>
              <a:t>5.</a:t>
            </a:r>
            <a:r>
              <a:rPr lang="zh-CN" altLang="en-US" sz="2400" dirty="0"/>
              <a:t>自</a:t>
            </a:r>
            <a:r>
              <a:rPr lang="en-US" altLang="zh-CN" sz="2400" dirty="0"/>
              <a:t>2020</a:t>
            </a:r>
            <a:r>
              <a:rPr lang="zh-CN" altLang="en-US" sz="2400" dirty="0"/>
              <a:t>年</a:t>
            </a:r>
            <a:r>
              <a:rPr lang="en-US" altLang="zh-CN" sz="2400" dirty="0"/>
              <a:t>6</a:t>
            </a:r>
            <a:r>
              <a:rPr lang="zh-CN" altLang="en-US" sz="2400" dirty="0"/>
              <a:t>月</a:t>
            </a:r>
            <a:r>
              <a:rPr lang="en-US" altLang="zh-CN" sz="2400" dirty="0"/>
              <a:t>8</a:t>
            </a:r>
            <a:r>
              <a:rPr lang="zh-CN" altLang="en-US" sz="2400" dirty="0"/>
              <a:t>日起，外国访客将允许进入加拿大，但需要满足以下所有条件：</a:t>
            </a:r>
          </a:p>
          <a:p>
            <a:r>
              <a:rPr lang="en-US" altLang="zh-CN" sz="2400" dirty="0"/>
              <a:t>1</a:t>
            </a:r>
            <a:r>
              <a:rPr lang="zh-CN" altLang="en-US" sz="2400" dirty="0"/>
              <a:t>）为</a:t>
            </a:r>
            <a:r>
              <a:rPr lang="zh-CN" altLang="en-US" sz="2400" u="sng" dirty="0">
                <a:hlinkClick r:id="rId2" tooltip="加拿大">
                  <a:extLst>
                    <a:ext uri="{A12FA001-AC4F-418D-AE19-62706E023703}">
                      <ahyp:hlinkClr xmlns:ahyp="http://schemas.microsoft.com/office/drawing/2018/hyperlinkcolor" val="tx"/>
                    </a:ext>
                  </a:extLst>
                </a:hlinkClick>
              </a:rPr>
              <a:t>加拿大</a:t>
            </a:r>
            <a:r>
              <a:rPr lang="zh-CN" altLang="en-US" sz="2400" dirty="0"/>
              <a:t>公民</a:t>
            </a:r>
            <a:r>
              <a:rPr lang="en-US" altLang="zh-CN" sz="2400" dirty="0"/>
              <a:t>/</a:t>
            </a:r>
            <a:r>
              <a:rPr lang="zh-CN" altLang="en-US" sz="2400" dirty="0"/>
              <a:t>永久居民的</a:t>
            </a:r>
            <a:r>
              <a:rPr lang="zh-CN" altLang="en-US" sz="2400" dirty="0">
                <a:hlinkClick r:id="" action="ppaction://hlinkshowjump?jump=nextslide">
                  <a:extLst>
                    <a:ext uri="{A12FA001-AC4F-418D-AE19-62706E023703}">
                      <ahyp:hlinkClr xmlns:ahyp="http://schemas.microsoft.com/office/drawing/2018/hyperlinkcolor" val="tx"/>
                    </a:ext>
                  </a:extLst>
                </a:hlinkClick>
              </a:rPr>
              <a:t>直系亲属</a:t>
            </a:r>
            <a:endParaRPr lang="zh-CN" altLang="en-US" sz="2400" dirty="0"/>
          </a:p>
          <a:p>
            <a:r>
              <a:rPr lang="en-US" altLang="zh-CN" sz="2400" dirty="0"/>
              <a:t>2</a:t>
            </a:r>
            <a:r>
              <a:rPr lang="zh-CN" altLang="en-US" sz="2400" dirty="0"/>
              <a:t>）没有</a:t>
            </a:r>
            <a:r>
              <a:rPr lang="en-GB" altLang="zh-CN" sz="2400" dirty="0">
                <a:hlinkClick r:id="rId3" tooltip="COVID-19">
                  <a:extLst>
                    <a:ext uri="{A12FA001-AC4F-418D-AE19-62706E023703}">
                      <ahyp:hlinkClr xmlns:ahyp="http://schemas.microsoft.com/office/drawing/2018/hyperlinkcolor" val="tx"/>
                    </a:ext>
                  </a:extLst>
                </a:hlinkClick>
              </a:rPr>
              <a:t>COVID-19</a:t>
            </a:r>
            <a:r>
              <a:rPr lang="zh-CN" altLang="en-US" sz="2400" dirty="0"/>
              <a:t>症状或没有理由相信他们得了</a:t>
            </a:r>
            <a:r>
              <a:rPr lang="en-GB" altLang="zh-CN" sz="2400" dirty="0">
                <a:hlinkClick r:id="rId3" tooltip="COVID-19">
                  <a:extLst>
                    <a:ext uri="{A12FA001-AC4F-418D-AE19-62706E023703}">
                      <ahyp:hlinkClr xmlns:ahyp="http://schemas.microsoft.com/office/drawing/2018/hyperlinkcolor" val="tx"/>
                    </a:ext>
                  </a:extLst>
                </a:hlinkClick>
              </a:rPr>
              <a:t>COVID-19</a:t>
            </a:r>
            <a:endParaRPr lang="en-GB" altLang="zh-CN" sz="2400" dirty="0"/>
          </a:p>
          <a:p>
            <a:r>
              <a:rPr lang="en-GB" altLang="zh-CN" sz="2400" dirty="0"/>
              <a:t>3</a:t>
            </a:r>
            <a:r>
              <a:rPr lang="zh-CN" altLang="en-GB" sz="2400" dirty="0"/>
              <a:t>）</a:t>
            </a:r>
            <a:r>
              <a:rPr lang="zh-CN" altLang="en-US" sz="2400" dirty="0"/>
              <a:t>进入</a:t>
            </a:r>
            <a:r>
              <a:rPr lang="zh-CN" altLang="en-US" sz="2400" dirty="0">
                <a:hlinkClick r:id="rId2" tooltip="加拿大">
                  <a:extLst>
                    <a:ext uri="{A12FA001-AC4F-418D-AE19-62706E023703}">
                      <ahyp:hlinkClr xmlns:ahyp="http://schemas.microsoft.com/office/drawing/2018/hyperlinkcolor" val="tx"/>
                    </a:ext>
                  </a:extLst>
                </a:hlinkClick>
              </a:rPr>
              <a:t>加拿大</a:t>
            </a:r>
            <a:r>
              <a:rPr lang="zh-CN" altLang="en-US" sz="2400" dirty="0"/>
              <a:t>后，与</a:t>
            </a:r>
            <a:r>
              <a:rPr lang="zh-CN" altLang="en-US" sz="2400" dirty="0">
                <a:hlinkClick r:id="rId2" tooltip="加拿大">
                  <a:extLst>
                    <a:ext uri="{A12FA001-AC4F-418D-AE19-62706E023703}">
                      <ahyp:hlinkClr xmlns:ahyp="http://schemas.microsoft.com/office/drawing/2018/hyperlinkcolor" val="tx"/>
                    </a:ext>
                  </a:extLst>
                </a:hlinkClick>
              </a:rPr>
              <a:t>加拿大</a:t>
            </a:r>
            <a:r>
              <a:rPr lang="zh-CN" altLang="en-US" sz="2400" dirty="0"/>
              <a:t>公民</a:t>
            </a:r>
            <a:r>
              <a:rPr lang="en-US" altLang="zh-CN" sz="2400" dirty="0"/>
              <a:t>/</a:t>
            </a:r>
            <a:r>
              <a:rPr lang="zh-CN" altLang="en-US" sz="2400" dirty="0"/>
              <a:t>永久居民居住</a:t>
            </a:r>
            <a:r>
              <a:rPr lang="en-US" altLang="zh-CN" sz="2400" dirty="0"/>
              <a:t>15</a:t>
            </a:r>
            <a:r>
              <a:rPr lang="zh-CN" altLang="en-US" sz="2400" dirty="0"/>
              <a:t>天以上。</a:t>
            </a:r>
          </a:p>
          <a:p>
            <a:pPr marL="0" indent="0">
              <a:buNone/>
            </a:pPr>
            <a:br>
              <a:rPr lang="zh-CN" altLang="en-US" dirty="0"/>
            </a:br>
            <a:r>
              <a:rPr lang="en-GB" altLang="zh-CN" sz="2300" dirty="0">
                <a:solidFill>
                  <a:schemeClr val="accent5"/>
                </a:solidFill>
              </a:rPr>
              <a:t>【</a:t>
            </a:r>
            <a:r>
              <a:rPr lang="zh-CN" altLang="en-US" sz="2300" dirty="0">
                <a:solidFill>
                  <a:schemeClr val="accent5"/>
                </a:solidFill>
              </a:rPr>
              <a:t>请注意</a:t>
            </a:r>
            <a:r>
              <a:rPr lang="en-US" altLang="zh-CN" sz="2300" dirty="0">
                <a:solidFill>
                  <a:schemeClr val="accent5"/>
                </a:solidFill>
              </a:rPr>
              <a:t>】</a:t>
            </a:r>
            <a:r>
              <a:rPr lang="zh-CN" altLang="en-US" sz="2300" dirty="0">
                <a:solidFill>
                  <a:schemeClr val="accent5"/>
                </a:solidFill>
              </a:rPr>
              <a:t>直系亲属仅限</a:t>
            </a:r>
            <a:r>
              <a:rPr lang="zh-CN" altLang="en-US" sz="2300" u="sng" dirty="0">
                <a:solidFill>
                  <a:schemeClr val="accent5"/>
                </a:solidFill>
                <a:hlinkClick r:id="rId2" tooltip="加拿大"/>
              </a:rPr>
              <a:t>加拿大</a:t>
            </a:r>
            <a:r>
              <a:rPr lang="zh-CN" altLang="en-US" sz="2300" dirty="0">
                <a:solidFill>
                  <a:schemeClr val="accent5"/>
                </a:solidFill>
              </a:rPr>
              <a:t>公民及永居持有者，学签</a:t>
            </a:r>
            <a:r>
              <a:rPr lang="en-US" altLang="zh-CN" sz="2300" dirty="0">
                <a:solidFill>
                  <a:schemeClr val="accent5"/>
                </a:solidFill>
              </a:rPr>
              <a:t>/</a:t>
            </a:r>
            <a:r>
              <a:rPr lang="zh-CN" altLang="en-US" sz="2300" dirty="0">
                <a:solidFill>
                  <a:schemeClr val="accent5"/>
                </a:solidFill>
              </a:rPr>
              <a:t>工签的直系亲属并不能享受此政策</a:t>
            </a:r>
          </a:p>
          <a:p>
            <a:pPr marL="0" indent="0">
              <a:buNone/>
            </a:pPr>
            <a:endParaRPr kumimoji="1" lang="zh-CN" altLang="en-US" dirty="0"/>
          </a:p>
        </p:txBody>
      </p:sp>
    </p:spTree>
    <p:extLst>
      <p:ext uri="{BB962C8B-B14F-4D97-AF65-F5344CB8AC3E}">
        <p14:creationId xmlns:p14="http://schemas.microsoft.com/office/powerpoint/2010/main" val="1902457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4AB242A-C5A2-6842-AAC1-816DA0F33B9C}"/>
              </a:ext>
            </a:extLst>
          </p:cNvPr>
          <p:cNvSpPr>
            <a:spLocks noGrp="1"/>
          </p:cNvSpPr>
          <p:nvPr>
            <p:ph type="title"/>
          </p:nvPr>
        </p:nvSpPr>
        <p:spPr/>
        <p:txBody>
          <a:bodyPr/>
          <a:lstStyle/>
          <a:p>
            <a:r>
              <a:rPr lang="zh-CN" altLang="en-US" u="sng" dirty="0">
                <a:hlinkClick r:id="rId2" tooltip="加拿大"/>
              </a:rPr>
              <a:t>加拿大</a:t>
            </a:r>
            <a:r>
              <a:rPr lang="zh-CN" altLang="en-US" dirty="0"/>
              <a:t>公民</a:t>
            </a:r>
            <a:r>
              <a:rPr lang="en-US" altLang="zh-CN" dirty="0"/>
              <a:t>/</a:t>
            </a:r>
            <a:r>
              <a:rPr lang="zh-CN" altLang="en-US" dirty="0"/>
              <a:t>永久居民的直系亲属的定义</a:t>
            </a:r>
            <a:endParaRPr kumimoji="1" lang="zh-CN" altLang="en-US" dirty="0"/>
          </a:p>
        </p:txBody>
      </p:sp>
      <p:sp>
        <p:nvSpPr>
          <p:cNvPr id="3" name="内容占位符 2">
            <a:extLst>
              <a:ext uri="{FF2B5EF4-FFF2-40B4-BE49-F238E27FC236}">
                <a16:creationId xmlns:a16="http://schemas.microsoft.com/office/drawing/2014/main" id="{A94F0B60-A034-E84F-BE36-52AFBCB40C7F}"/>
              </a:ext>
            </a:extLst>
          </p:cNvPr>
          <p:cNvSpPr>
            <a:spLocks noGrp="1"/>
          </p:cNvSpPr>
          <p:nvPr>
            <p:ph idx="1"/>
          </p:nvPr>
        </p:nvSpPr>
        <p:spPr/>
        <p:txBody>
          <a:bodyPr>
            <a:normAutofit fontScale="85000" lnSpcReduction="20000"/>
          </a:bodyPr>
          <a:lstStyle/>
          <a:p>
            <a:r>
              <a:rPr lang="en-US" altLang="zh-CN" sz="2400" dirty="0"/>
              <a:t>1</a:t>
            </a:r>
            <a:r>
              <a:rPr lang="zh-CN" altLang="en-US" sz="2400" dirty="0"/>
              <a:t>）配偶或法定伴侣</a:t>
            </a:r>
          </a:p>
          <a:p>
            <a:pPr marL="0" indent="0">
              <a:buNone/>
            </a:pPr>
            <a:endParaRPr lang="en-GB" altLang="zh-CN" sz="2400" dirty="0"/>
          </a:p>
          <a:p>
            <a:r>
              <a:rPr lang="en-GB" altLang="zh-CN" sz="2400" dirty="0"/>
              <a:t>2</a:t>
            </a:r>
            <a:r>
              <a:rPr lang="zh-CN" altLang="en-GB" sz="2400" dirty="0"/>
              <a:t>）</a:t>
            </a:r>
            <a:r>
              <a:rPr lang="zh-CN" altLang="en-US" sz="2400" dirty="0"/>
              <a:t>符合</a:t>
            </a:r>
            <a:r>
              <a:rPr lang="en-US" altLang="zh-CN" sz="2400" dirty="0"/>
              <a:t>《</a:t>
            </a:r>
            <a:r>
              <a:rPr lang="zh-CN" altLang="en-US" sz="2400" dirty="0"/>
              <a:t>移民和难民保护条例</a:t>
            </a:r>
            <a:r>
              <a:rPr lang="en-US" altLang="zh-CN" sz="2400" dirty="0"/>
              <a:t>》</a:t>
            </a:r>
            <a:r>
              <a:rPr lang="zh-CN" altLang="en-US" sz="2400" dirty="0"/>
              <a:t>第二节定义的受抚养子女，或配偶或同居伴侣的受抚养子女；</a:t>
            </a:r>
          </a:p>
          <a:p>
            <a:pPr marL="0" indent="0">
              <a:buNone/>
            </a:pPr>
            <a:endParaRPr lang="en-GB" altLang="zh-CN" sz="2400" dirty="0"/>
          </a:p>
          <a:p>
            <a:r>
              <a:rPr lang="en-GB" altLang="zh-CN" sz="2400" dirty="0"/>
              <a:t>3</a:t>
            </a:r>
            <a:r>
              <a:rPr lang="zh-CN" altLang="en-GB" sz="2400" dirty="0"/>
              <a:t>） </a:t>
            </a:r>
            <a:r>
              <a:rPr lang="zh-CN" altLang="en-US" sz="2400" dirty="0"/>
              <a:t>符合</a:t>
            </a:r>
            <a:r>
              <a:rPr lang="en-US" altLang="zh-CN" sz="2400" dirty="0"/>
              <a:t>《</a:t>
            </a:r>
            <a:r>
              <a:rPr lang="zh-CN" altLang="en-US" sz="2400" dirty="0"/>
              <a:t>移民和难民保护条例</a:t>
            </a:r>
            <a:r>
              <a:rPr lang="en-US" altLang="zh-CN" sz="2400" dirty="0"/>
              <a:t>》</a:t>
            </a:r>
            <a:r>
              <a:rPr lang="zh-CN" altLang="en-US" sz="2400" dirty="0"/>
              <a:t>第二节定义的，为（</a:t>
            </a:r>
            <a:r>
              <a:rPr lang="en-GB" altLang="zh-CN" sz="2400" dirty="0"/>
              <a:t>b</a:t>
            </a:r>
            <a:r>
              <a:rPr lang="zh-CN" altLang="en-GB" sz="2400" dirty="0"/>
              <a:t>）</a:t>
            </a:r>
            <a:r>
              <a:rPr lang="zh-CN" altLang="en-US" sz="2400" dirty="0"/>
              <a:t>段中所指的受抚养子女的受抚养子女；</a:t>
            </a:r>
          </a:p>
          <a:p>
            <a:pPr marL="0" indent="0">
              <a:buNone/>
            </a:pPr>
            <a:endParaRPr lang="en-GB" altLang="zh-CN" sz="2400" dirty="0"/>
          </a:p>
          <a:p>
            <a:r>
              <a:rPr lang="en-GB" altLang="zh-CN" sz="2400" dirty="0"/>
              <a:t>4</a:t>
            </a:r>
            <a:r>
              <a:rPr lang="zh-CN" altLang="en-GB" sz="2400" dirty="0"/>
              <a:t>）</a:t>
            </a:r>
            <a:r>
              <a:rPr lang="zh-CN" altLang="en-US" sz="2400" dirty="0"/>
              <a:t>父母、继父母，或其配偶或法定伴侣的父母或继父母；</a:t>
            </a:r>
          </a:p>
          <a:p>
            <a:pPr marL="0" indent="0">
              <a:buNone/>
            </a:pPr>
            <a:endParaRPr lang="en-GB" altLang="zh-CN" sz="2400" dirty="0"/>
          </a:p>
          <a:p>
            <a:r>
              <a:rPr lang="en-GB" altLang="zh-CN" sz="2400" dirty="0"/>
              <a:t>5</a:t>
            </a:r>
            <a:r>
              <a:rPr lang="zh-CN" altLang="en-GB" sz="2400" dirty="0"/>
              <a:t>） </a:t>
            </a:r>
            <a:r>
              <a:rPr lang="zh-CN" altLang="en-US" sz="2400" dirty="0"/>
              <a:t>监护人。</a:t>
            </a:r>
          </a:p>
          <a:p>
            <a:pPr marL="0" indent="0">
              <a:buNone/>
            </a:pPr>
            <a:endParaRPr lang="en-GB" altLang="zh-CN" dirty="0"/>
          </a:p>
          <a:p>
            <a:endParaRPr kumimoji="1" lang="zh-CN" altLang="en-US" dirty="0"/>
          </a:p>
        </p:txBody>
      </p:sp>
    </p:spTree>
    <p:extLst>
      <p:ext uri="{BB962C8B-B14F-4D97-AF65-F5344CB8AC3E}">
        <p14:creationId xmlns:p14="http://schemas.microsoft.com/office/powerpoint/2010/main" val="14924236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A86C986E-799E-DE4A-827A-3B70DEE32237}"/>
              </a:ext>
            </a:extLst>
          </p:cNvPr>
          <p:cNvSpPr>
            <a:spLocks noGrp="1"/>
          </p:cNvSpPr>
          <p:nvPr>
            <p:ph idx="1"/>
          </p:nvPr>
        </p:nvSpPr>
        <p:spPr>
          <a:xfrm>
            <a:off x="558581" y="509919"/>
            <a:ext cx="9297938" cy="6045260"/>
          </a:xfrm>
        </p:spPr>
        <p:txBody>
          <a:bodyPr>
            <a:normAutofit/>
          </a:bodyPr>
          <a:lstStyle/>
          <a:p>
            <a:r>
              <a:rPr lang="en-US" altLang="zh-CN" dirty="0"/>
              <a:t>6.</a:t>
            </a:r>
            <a:r>
              <a:rPr lang="zh-CN" altLang="en-US" dirty="0">
                <a:uFill>
                  <a:solidFill>
                    <a:schemeClr val="bg1"/>
                  </a:solidFill>
                </a:uFill>
              </a:rPr>
              <a:t>自</a:t>
            </a:r>
            <a:r>
              <a:rPr lang="en-US" altLang="zh-CN" dirty="0">
                <a:uFill>
                  <a:solidFill>
                    <a:schemeClr val="bg1"/>
                  </a:solidFill>
                </a:uFill>
              </a:rPr>
              <a:t>2020</a:t>
            </a:r>
            <a:r>
              <a:rPr lang="zh-CN" altLang="en-US" dirty="0">
                <a:uFill>
                  <a:solidFill>
                    <a:schemeClr val="bg1"/>
                  </a:solidFill>
                </a:uFill>
              </a:rPr>
              <a:t>年</a:t>
            </a:r>
            <a:r>
              <a:rPr lang="en-US" altLang="zh-CN" dirty="0">
                <a:solidFill>
                  <a:schemeClr val="tx1"/>
                </a:solidFill>
                <a:uFill>
                  <a:solidFill>
                    <a:schemeClr val="bg1"/>
                  </a:solidFill>
                </a:uFill>
              </a:rPr>
              <a:t>10</a:t>
            </a:r>
            <a:r>
              <a:rPr lang="zh-CN" altLang="en-US" dirty="0">
                <a:solidFill>
                  <a:schemeClr val="tx1"/>
                </a:solidFill>
                <a:uFill>
                  <a:solidFill>
                    <a:schemeClr val="bg1"/>
                  </a:solidFill>
                </a:uFill>
              </a:rPr>
              <a:t>月</a:t>
            </a:r>
            <a:r>
              <a:rPr lang="en-US" altLang="zh-CN" dirty="0">
                <a:solidFill>
                  <a:schemeClr val="tx1"/>
                </a:solidFill>
                <a:uFill>
                  <a:solidFill>
                    <a:schemeClr val="bg1"/>
                  </a:solidFill>
                </a:uFill>
              </a:rPr>
              <a:t>8</a:t>
            </a:r>
            <a:r>
              <a:rPr lang="zh-CN" altLang="en-US" dirty="0">
                <a:solidFill>
                  <a:schemeClr val="tx1"/>
                </a:solidFill>
                <a:uFill>
                  <a:solidFill>
                    <a:schemeClr val="bg1"/>
                  </a:solidFill>
                </a:uFill>
              </a:rPr>
              <a:t>日起，外国访客将允许进入</a:t>
            </a:r>
            <a:r>
              <a:rPr lang="zh-CN" altLang="en-US" u="sng" dirty="0">
                <a:solidFill>
                  <a:schemeClr val="tx1"/>
                </a:solidFill>
                <a:uFill>
                  <a:solidFill>
                    <a:schemeClr val="bg1"/>
                  </a:solidFill>
                </a:uFill>
              </a:rPr>
              <a:t>加拿大</a:t>
            </a:r>
            <a:r>
              <a:rPr lang="zh-CN" altLang="en-US" dirty="0">
                <a:solidFill>
                  <a:schemeClr val="tx1"/>
                </a:solidFill>
                <a:uFill>
                  <a:solidFill>
                    <a:schemeClr val="bg1"/>
                  </a:solidFill>
                </a:uFill>
              </a:rPr>
              <a:t>，但需要满足以下条件之一</a:t>
            </a:r>
            <a:endParaRPr lang="en-US" altLang="zh-CN" dirty="0">
              <a:solidFill>
                <a:schemeClr val="tx1"/>
              </a:solidFill>
              <a:uFill>
                <a:solidFill>
                  <a:schemeClr val="bg1"/>
                </a:solidFill>
              </a:uFill>
            </a:endParaRPr>
          </a:p>
          <a:p>
            <a:pPr>
              <a:buFont typeface="Wingdings" pitchFamily="2" charset="2"/>
              <a:buChar char="ü"/>
            </a:pPr>
            <a:r>
              <a:rPr lang="zh-CN" altLang="en-US" dirty="0">
                <a:solidFill>
                  <a:schemeClr val="tx1"/>
                </a:solidFill>
                <a:uFill>
                  <a:solidFill>
                    <a:schemeClr val="bg1"/>
                  </a:solidFill>
                </a:uFill>
              </a:rPr>
              <a:t> 将在</a:t>
            </a:r>
            <a:r>
              <a:rPr lang="zh-CN" altLang="en-US" u="sng" dirty="0">
                <a:solidFill>
                  <a:schemeClr val="tx1"/>
                </a:solidFill>
                <a:uFill>
                  <a:solidFill>
                    <a:schemeClr val="bg1"/>
                  </a:solidFill>
                </a:uFill>
              </a:rPr>
              <a:t>加拿大</a:t>
            </a:r>
            <a:r>
              <a:rPr lang="zh-CN" altLang="en-US" dirty="0">
                <a:solidFill>
                  <a:schemeClr val="tx1"/>
                </a:solidFill>
                <a:uFill>
                  <a:solidFill>
                    <a:schemeClr val="bg1"/>
                  </a:solidFill>
                </a:uFill>
              </a:rPr>
              <a:t>停留至少</a:t>
            </a:r>
            <a:r>
              <a:rPr lang="en-US" altLang="zh-CN" dirty="0">
                <a:solidFill>
                  <a:schemeClr val="tx1"/>
                </a:solidFill>
                <a:uFill>
                  <a:solidFill>
                    <a:schemeClr val="bg1"/>
                  </a:solidFill>
                </a:uFill>
              </a:rPr>
              <a:t>15</a:t>
            </a:r>
            <a:r>
              <a:rPr lang="zh-CN" altLang="en-US" dirty="0">
                <a:solidFill>
                  <a:schemeClr val="tx1"/>
                </a:solidFill>
                <a:uFill>
                  <a:solidFill>
                    <a:schemeClr val="bg1"/>
                  </a:solidFill>
                </a:uFill>
              </a:rPr>
              <a:t>日及以上的</a:t>
            </a:r>
            <a:r>
              <a:rPr lang="zh-CN" altLang="en-US" u="sng" dirty="0">
                <a:solidFill>
                  <a:schemeClr val="tx1"/>
                </a:solidFill>
                <a:uFill>
                  <a:solidFill>
                    <a:schemeClr val="bg1"/>
                  </a:solidFill>
                </a:uFill>
              </a:rPr>
              <a:t>加拿大</a:t>
            </a:r>
            <a:r>
              <a:rPr lang="zh-CN" altLang="en-US" dirty="0">
                <a:solidFill>
                  <a:schemeClr val="tx1"/>
                </a:solidFill>
                <a:uFill>
                  <a:solidFill>
                    <a:schemeClr val="bg1"/>
                  </a:solidFill>
                </a:uFill>
              </a:rPr>
              <a:t>公民</a:t>
            </a:r>
            <a:r>
              <a:rPr lang="en-US" altLang="zh-CN" dirty="0">
                <a:solidFill>
                  <a:schemeClr val="tx1"/>
                </a:solidFill>
                <a:uFill>
                  <a:solidFill>
                    <a:schemeClr val="bg1"/>
                  </a:solidFill>
                </a:uFill>
              </a:rPr>
              <a:t>/</a:t>
            </a:r>
            <a:r>
              <a:rPr lang="zh-CN" altLang="en-US" dirty="0">
                <a:solidFill>
                  <a:schemeClr val="tx1"/>
                </a:solidFill>
                <a:uFill>
                  <a:solidFill>
                    <a:schemeClr val="bg1"/>
                  </a:solidFill>
                </a:uFill>
              </a:rPr>
              <a:t>永久居民的</a:t>
            </a:r>
            <a:r>
              <a:rPr lang="zh-CN" altLang="en-US" sz="2000" u="sng" dirty="0">
                <a:solidFill>
                  <a:schemeClr val="accent4"/>
                </a:solidFill>
                <a:uFill>
                  <a:solidFill>
                    <a:srgbClr val="00B0F0"/>
                  </a:solidFill>
                </a:uFill>
                <a:hlinkClick r:id="" action="ppaction://hlinkshowjump?jump=nextslide"/>
              </a:rPr>
              <a:t>延伸家庭成员</a:t>
            </a:r>
            <a:r>
              <a:rPr lang="zh-CN" altLang="en-US" dirty="0">
                <a:solidFill>
                  <a:schemeClr val="tx1"/>
                </a:solidFill>
                <a:uFill>
                  <a:solidFill>
                    <a:schemeClr val="bg1"/>
                  </a:solidFill>
                </a:uFill>
              </a:rPr>
              <a:t>。</a:t>
            </a:r>
          </a:p>
          <a:p>
            <a:pPr>
              <a:buFont typeface="Wingdings" pitchFamily="2" charset="2"/>
              <a:buChar char="ü"/>
            </a:pPr>
            <a:r>
              <a:rPr lang="zh-CN" altLang="en-US" dirty="0">
                <a:solidFill>
                  <a:schemeClr val="tx1"/>
                </a:solidFill>
                <a:uFill>
                  <a:solidFill>
                    <a:schemeClr val="bg1"/>
                  </a:solidFill>
                </a:uFill>
              </a:rPr>
              <a:t> 经</a:t>
            </a:r>
            <a:r>
              <a:rPr lang="zh-CN" altLang="en-US" u="sng" dirty="0">
                <a:solidFill>
                  <a:schemeClr val="tx1"/>
                </a:solidFill>
                <a:uFill>
                  <a:solidFill>
                    <a:schemeClr val="bg1"/>
                  </a:solidFill>
                </a:uFill>
              </a:rPr>
              <a:t>加拿大</a:t>
            </a:r>
            <a:r>
              <a:rPr lang="zh-CN" altLang="en-US" dirty="0">
                <a:solidFill>
                  <a:schemeClr val="tx1"/>
                </a:solidFill>
                <a:uFill>
                  <a:solidFill>
                    <a:schemeClr val="bg1"/>
                  </a:solidFill>
                </a:uFill>
              </a:rPr>
              <a:t>公共卫生局授权，因人道同情原因前往</a:t>
            </a:r>
            <a:r>
              <a:rPr lang="zh-CN" altLang="en-US" u="sng" dirty="0">
                <a:solidFill>
                  <a:schemeClr val="tx1"/>
                </a:solidFill>
                <a:uFill>
                  <a:solidFill>
                    <a:schemeClr val="bg1"/>
                  </a:solidFill>
                </a:uFill>
              </a:rPr>
              <a:t>加拿大</a:t>
            </a:r>
            <a:r>
              <a:rPr lang="zh-CN" altLang="en-US" dirty="0">
                <a:solidFill>
                  <a:schemeClr val="tx1"/>
                </a:solidFill>
                <a:uFill>
                  <a:solidFill>
                    <a:schemeClr val="bg1"/>
                  </a:solidFill>
                </a:uFill>
              </a:rPr>
              <a:t>的人。</a:t>
            </a:r>
            <a:endParaRPr lang="en-US" altLang="zh-CN" dirty="0">
              <a:solidFill>
                <a:schemeClr val="tx1"/>
              </a:solidFill>
              <a:uFill>
                <a:solidFill>
                  <a:schemeClr val="bg1"/>
                </a:solidFill>
              </a:uFill>
            </a:endParaRPr>
          </a:p>
          <a:p>
            <a:pPr>
              <a:buFont typeface="Wingdings" pitchFamily="2" charset="2"/>
              <a:buChar char="ü"/>
            </a:pPr>
            <a:endParaRPr lang="en-US" altLang="zh-CN" dirty="0">
              <a:solidFill>
                <a:schemeClr val="tx1"/>
              </a:solidFill>
              <a:uFill>
                <a:solidFill>
                  <a:schemeClr val="bg1"/>
                </a:solidFill>
              </a:uFill>
            </a:endParaRPr>
          </a:p>
          <a:p>
            <a:r>
              <a:rPr lang="en-US" altLang="zh-CN" sz="2000" dirty="0">
                <a:solidFill>
                  <a:schemeClr val="tx1"/>
                </a:solidFill>
              </a:rPr>
              <a:t>7.</a:t>
            </a:r>
            <a:r>
              <a:rPr lang="zh-CN" altLang="en-US" sz="2000" dirty="0">
                <a:solidFill>
                  <a:schemeClr val="tx1"/>
                </a:solidFill>
              </a:rPr>
              <a:t>新移民登陆</a:t>
            </a:r>
            <a:r>
              <a:rPr lang="en-US" altLang="zh-CN" sz="2000" dirty="0">
                <a:solidFill>
                  <a:schemeClr val="tx1"/>
                </a:solidFill>
              </a:rPr>
              <a:t>-</a:t>
            </a:r>
            <a:r>
              <a:rPr lang="zh-CN" altLang="en-US" sz="2000" dirty="0">
                <a:solidFill>
                  <a:schemeClr val="tx1"/>
                </a:solidFill>
              </a:rPr>
              <a:t>必须在</a:t>
            </a:r>
            <a:r>
              <a:rPr lang="en-US" altLang="zh-CN" sz="2000" dirty="0">
                <a:solidFill>
                  <a:schemeClr val="accent5"/>
                </a:solidFill>
              </a:rPr>
              <a:t>2020</a:t>
            </a:r>
            <a:r>
              <a:rPr lang="zh-CN" altLang="en-US" sz="2000" dirty="0">
                <a:solidFill>
                  <a:schemeClr val="accent5"/>
                </a:solidFill>
              </a:rPr>
              <a:t>年</a:t>
            </a:r>
            <a:r>
              <a:rPr lang="en-US" altLang="zh-CN" sz="2000" dirty="0">
                <a:solidFill>
                  <a:schemeClr val="accent5"/>
                </a:solidFill>
              </a:rPr>
              <a:t>3</a:t>
            </a:r>
            <a:r>
              <a:rPr lang="zh-CN" altLang="en-US" sz="2000" dirty="0">
                <a:solidFill>
                  <a:schemeClr val="accent5"/>
                </a:solidFill>
              </a:rPr>
              <a:t>月</a:t>
            </a:r>
            <a:r>
              <a:rPr lang="en-US" altLang="zh-CN" sz="2000" dirty="0">
                <a:solidFill>
                  <a:schemeClr val="accent5"/>
                </a:solidFill>
              </a:rPr>
              <a:t>18</a:t>
            </a:r>
            <a:r>
              <a:rPr lang="zh-CN" altLang="en-US" sz="2000" dirty="0">
                <a:solidFill>
                  <a:schemeClr val="accent5"/>
                </a:solidFill>
              </a:rPr>
              <a:t>日</a:t>
            </a:r>
            <a:r>
              <a:rPr lang="zh-CN" altLang="en-US" sz="2000" dirty="0">
                <a:solidFill>
                  <a:schemeClr val="tx1"/>
                </a:solidFill>
              </a:rPr>
              <a:t>之前收到移民签证</a:t>
            </a:r>
            <a:endParaRPr lang="en-US" altLang="zh-CN" sz="2000" dirty="0">
              <a:solidFill>
                <a:schemeClr val="tx1"/>
              </a:solidFill>
            </a:endParaRPr>
          </a:p>
          <a:p>
            <a:pPr marL="0" indent="0">
              <a:buNone/>
            </a:pPr>
            <a:r>
              <a:rPr lang="zh-CN" altLang="en-US" sz="2000" dirty="0">
                <a:solidFill>
                  <a:schemeClr val="tx1"/>
                </a:solidFill>
              </a:rPr>
              <a:t>    由加拿大公民或加拿大永久居民赞助的直系家庭成员即使在</a:t>
            </a:r>
            <a:r>
              <a:rPr lang="en-US" altLang="zh-CN" sz="2000" dirty="0">
                <a:solidFill>
                  <a:schemeClr val="tx1"/>
                </a:solidFill>
              </a:rPr>
              <a:t>2020</a:t>
            </a:r>
            <a:r>
              <a:rPr lang="zh-CN" altLang="en-US" sz="2000" dirty="0">
                <a:solidFill>
                  <a:schemeClr val="tx1"/>
                </a:solidFill>
              </a:rPr>
              <a:t>年</a:t>
            </a:r>
            <a:r>
              <a:rPr lang="en-US" altLang="zh-CN" sz="2000" dirty="0">
                <a:solidFill>
                  <a:schemeClr val="tx1"/>
                </a:solidFill>
              </a:rPr>
              <a:t>3</a:t>
            </a:r>
            <a:r>
              <a:rPr lang="zh-CN" altLang="en-US" sz="2000" dirty="0">
                <a:solidFill>
                  <a:schemeClr val="tx1"/>
                </a:solidFill>
              </a:rPr>
              <a:t>月</a:t>
            </a:r>
            <a:r>
              <a:rPr lang="en-US" altLang="zh-CN" sz="2000" dirty="0">
                <a:solidFill>
                  <a:schemeClr val="tx1"/>
                </a:solidFill>
              </a:rPr>
              <a:t>18</a:t>
            </a:r>
            <a:r>
              <a:rPr lang="zh-CN" altLang="en-US" sz="2000" dirty="0">
                <a:solidFill>
                  <a:schemeClr val="tx1"/>
                </a:solidFill>
              </a:rPr>
              <a:t>日之后      收到书面批准通知也可以来。（</a:t>
            </a:r>
            <a:r>
              <a:rPr lang="zh-CN" altLang="en-US" sz="2000" dirty="0">
                <a:solidFill>
                  <a:schemeClr val="accent5"/>
                </a:solidFill>
              </a:rPr>
              <a:t>夫妻团聚担保</a:t>
            </a:r>
            <a:r>
              <a:rPr lang="en-US" altLang="zh-CN" sz="2000" dirty="0">
                <a:solidFill>
                  <a:schemeClr val="accent5"/>
                </a:solidFill>
              </a:rPr>
              <a:t>/</a:t>
            </a:r>
            <a:r>
              <a:rPr lang="zh-CN" altLang="en-US" sz="2000" dirty="0">
                <a:solidFill>
                  <a:schemeClr val="accent5"/>
                </a:solidFill>
              </a:rPr>
              <a:t>父母，祖父母担保等</a:t>
            </a:r>
            <a:r>
              <a:rPr lang="zh-CN" altLang="en-US" sz="2000" dirty="0">
                <a:solidFill>
                  <a:schemeClr val="tx1"/>
                </a:solidFill>
              </a:rPr>
              <a:t>）</a:t>
            </a:r>
            <a:endParaRPr lang="en-US" altLang="zh-CN" sz="2000" dirty="0">
              <a:solidFill>
                <a:schemeClr val="tx1"/>
              </a:solidFill>
            </a:endParaRPr>
          </a:p>
          <a:p>
            <a:pPr marL="0" indent="0">
              <a:buNone/>
            </a:pPr>
            <a:r>
              <a:rPr lang="zh-CN" altLang="en-US" sz="2000" dirty="0">
                <a:solidFill>
                  <a:schemeClr val="tx1"/>
                </a:solidFill>
              </a:rPr>
              <a:t>   您的家庭成员担保人必须是加拿大公民或加拿大永久居民。 </a:t>
            </a:r>
            <a:endParaRPr lang="en-US" altLang="zh-CN" sz="2000" dirty="0">
              <a:solidFill>
                <a:schemeClr val="tx1"/>
              </a:solidFill>
            </a:endParaRPr>
          </a:p>
          <a:p>
            <a:pPr marL="0" indent="0">
              <a:buNone/>
            </a:pPr>
            <a:r>
              <a:rPr lang="zh-CN" altLang="en-US" sz="2000" dirty="0">
                <a:solidFill>
                  <a:schemeClr val="tx1"/>
                </a:solidFill>
              </a:rPr>
              <a:t>   要被视为直系亲属，您必须处于以下关系之一：</a:t>
            </a:r>
            <a:endParaRPr lang="en-US" altLang="zh-CN" sz="2000" dirty="0">
              <a:solidFill>
                <a:schemeClr val="tx1"/>
              </a:solidFill>
            </a:endParaRPr>
          </a:p>
          <a:p>
            <a:pPr marL="0" indent="0">
              <a:buNone/>
            </a:pPr>
            <a:r>
              <a:rPr lang="zh-CN" altLang="en-US" sz="2000" dirty="0">
                <a:solidFill>
                  <a:schemeClr val="tx1"/>
                </a:solidFill>
              </a:rPr>
              <a:t>   您是该人的配偶或同居伴侣 </a:t>
            </a:r>
            <a:endParaRPr lang="en-US" altLang="zh-CN" sz="2000" dirty="0">
              <a:solidFill>
                <a:schemeClr val="tx1"/>
              </a:solidFill>
            </a:endParaRPr>
          </a:p>
          <a:p>
            <a:pPr marL="0" indent="0">
              <a:buNone/>
            </a:pPr>
            <a:r>
              <a:rPr lang="zh-CN" altLang="en-US" sz="2000" dirty="0">
                <a:solidFill>
                  <a:schemeClr val="tx1"/>
                </a:solidFill>
              </a:rPr>
              <a:t>   您是该人的受抚养子女，或是该人的配偶或同居伴侣</a:t>
            </a:r>
            <a:endParaRPr lang="en-US" altLang="zh-CN" sz="2000" dirty="0">
              <a:solidFill>
                <a:schemeClr val="tx1"/>
              </a:solidFill>
            </a:endParaRPr>
          </a:p>
          <a:p>
            <a:pPr marL="0" indent="0">
              <a:buNone/>
            </a:pPr>
            <a:r>
              <a:rPr lang="zh-CN" altLang="en-US" sz="2000" dirty="0">
                <a:solidFill>
                  <a:schemeClr val="tx1"/>
                </a:solidFill>
              </a:rPr>
              <a:t>   您是该人的受抚养子女的受抚养子女 </a:t>
            </a:r>
            <a:endParaRPr lang="en-US" altLang="zh-CN" sz="2000" dirty="0">
              <a:solidFill>
                <a:schemeClr val="tx1"/>
              </a:solidFill>
            </a:endParaRPr>
          </a:p>
          <a:p>
            <a:pPr marL="0" indent="0">
              <a:buNone/>
            </a:pPr>
            <a:r>
              <a:rPr lang="zh-CN" altLang="en-US" sz="2000" dirty="0">
                <a:solidFill>
                  <a:schemeClr val="tx1"/>
                </a:solidFill>
              </a:rPr>
              <a:t>   您是该人的父母或继父母，或者该人的配偶或同居伴侣 </a:t>
            </a:r>
            <a:endParaRPr lang="en-US" altLang="zh-CN" sz="2000" dirty="0">
              <a:solidFill>
                <a:schemeClr val="tx1"/>
              </a:solidFill>
            </a:endParaRPr>
          </a:p>
          <a:p>
            <a:pPr marL="0" indent="0">
              <a:buNone/>
            </a:pPr>
            <a:r>
              <a:rPr lang="zh-CN" altLang="en-US" sz="2000" dirty="0">
                <a:solidFill>
                  <a:schemeClr val="tx1"/>
                </a:solidFill>
              </a:rPr>
              <a:t>   您是该人的监护人或家教</a:t>
            </a:r>
            <a:endParaRPr kumimoji="1" lang="zh-CN" altLang="en-US" sz="2000" dirty="0">
              <a:solidFill>
                <a:schemeClr val="tx1"/>
              </a:solidFill>
            </a:endParaRPr>
          </a:p>
        </p:txBody>
      </p:sp>
    </p:spTree>
    <p:extLst>
      <p:ext uri="{BB962C8B-B14F-4D97-AF65-F5344CB8AC3E}">
        <p14:creationId xmlns:p14="http://schemas.microsoft.com/office/powerpoint/2010/main" val="19804280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B742578D-0EDC-8C49-A7AE-F07A00B93C40}"/>
              </a:ext>
            </a:extLst>
          </p:cNvPr>
          <p:cNvSpPr>
            <a:spLocks noGrp="1"/>
          </p:cNvSpPr>
          <p:nvPr>
            <p:ph idx="1"/>
          </p:nvPr>
        </p:nvSpPr>
        <p:spPr>
          <a:xfrm>
            <a:off x="534390" y="154379"/>
            <a:ext cx="9915896" cy="6703621"/>
          </a:xfrm>
        </p:spPr>
        <p:txBody>
          <a:bodyPr>
            <a:normAutofit fontScale="92500" lnSpcReduction="20000"/>
          </a:bodyPr>
          <a:lstStyle/>
          <a:p>
            <a:r>
              <a:rPr lang="zh-CN" altLang="en-US" dirty="0"/>
              <a:t>加拿大公民</a:t>
            </a:r>
            <a:r>
              <a:rPr lang="en-US" altLang="zh-CN" dirty="0"/>
              <a:t>/</a:t>
            </a:r>
            <a:r>
              <a:rPr lang="zh-CN" altLang="en-US" dirty="0"/>
              <a:t>永久居民的</a:t>
            </a:r>
            <a:r>
              <a:rPr lang="zh-CN" altLang="en-US" b="1" dirty="0"/>
              <a:t>延伸家庭成员</a:t>
            </a:r>
            <a:r>
              <a:rPr lang="zh-CN" altLang="en-US" dirty="0"/>
              <a:t>的定义：</a:t>
            </a:r>
            <a:endParaRPr lang="en-US" altLang="zh-CN" dirty="0"/>
          </a:p>
          <a:p>
            <a:r>
              <a:rPr lang="zh-CN" altLang="en-US" dirty="0"/>
              <a:t>如果入境人的</a:t>
            </a:r>
            <a:r>
              <a:rPr lang="zh-CN" altLang="en-US" b="1" u="sng" dirty="0">
                <a:solidFill>
                  <a:schemeClr val="accent5"/>
                </a:solidFill>
                <a:uFill>
                  <a:solidFill>
                    <a:schemeClr val="accent5"/>
                  </a:solidFill>
                </a:uFill>
              </a:rPr>
              <a:t>恋爱对象</a:t>
            </a:r>
            <a:r>
              <a:rPr lang="zh-CN" altLang="en-US" dirty="0"/>
              <a:t>是加拿大公民或永久居民，入境人员必须是：正在一段专一的恋爱关系中，入境人必须和那个人在一起至少一年，并且在这段关系的某个时候和那个人在一起（</a:t>
            </a:r>
            <a:r>
              <a:rPr lang="zh-CN" altLang="en-US" u="sng" dirty="0">
                <a:solidFill>
                  <a:schemeClr val="accent5"/>
                </a:solidFill>
                <a:uFill>
                  <a:solidFill>
                    <a:schemeClr val="accent5"/>
                  </a:solidFill>
                </a:uFill>
              </a:rPr>
              <a:t>非网恋</a:t>
            </a:r>
            <a:r>
              <a:rPr lang="zh-CN" altLang="en-US" dirty="0"/>
              <a:t>）。</a:t>
            </a:r>
          </a:p>
          <a:p>
            <a:r>
              <a:rPr lang="zh-CN" altLang="en-US" dirty="0"/>
              <a:t>不受抚养的子女</a:t>
            </a:r>
            <a:r>
              <a:rPr lang="en-US" altLang="zh-CN" dirty="0"/>
              <a:t>(</a:t>
            </a:r>
            <a:r>
              <a:rPr lang="zh-CN" altLang="en-US" dirty="0"/>
              <a:t>成年子女</a:t>
            </a:r>
            <a:r>
              <a:rPr lang="en-US" altLang="zh-CN" dirty="0"/>
              <a:t>)</a:t>
            </a:r>
            <a:r>
              <a:rPr lang="zh-CN" altLang="en-US" dirty="0"/>
              <a:t>。</a:t>
            </a:r>
          </a:p>
          <a:p>
            <a:r>
              <a:rPr lang="zh-CN" altLang="en-US" dirty="0"/>
              <a:t>孙辈</a:t>
            </a:r>
            <a:r>
              <a:rPr lang="en-US" altLang="zh-CN" dirty="0"/>
              <a:t>(</a:t>
            </a:r>
            <a:r>
              <a:rPr lang="zh-CN" altLang="en-US" dirty="0"/>
              <a:t>不受抚养的成年子女的受抚养子女</a:t>
            </a:r>
            <a:r>
              <a:rPr lang="en-US" altLang="zh-CN" dirty="0"/>
              <a:t>)</a:t>
            </a:r>
            <a:r>
              <a:rPr lang="zh-CN" altLang="en-US" dirty="0"/>
              <a:t>。</a:t>
            </a:r>
          </a:p>
          <a:p>
            <a:r>
              <a:rPr lang="zh-CN" altLang="en-US" dirty="0"/>
              <a:t>兄弟姐妹、半兄弟姐妹或继兄弟姐妹。</a:t>
            </a:r>
          </a:p>
          <a:p>
            <a:r>
              <a:rPr lang="zh-CN" altLang="en-US" dirty="0"/>
              <a:t>祖父母。</a:t>
            </a:r>
          </a:p>
          <a:p>
            <a:r>
              <a:rPr lang="zh-CN" altLang="en-US" dirty="0"/>
              <a:t>如果入境人与加拿大公民或永久居民的</a:t>
            </a:r>
            <a:r>
              <a:rPr lang="zh-CN" altLang="en-US" b="1" dirty="0"/>
              <a:t>配偶或同居伴侣有血缘关系</a:t>
            </a:r>
            <a:r>
              <a:rPr lang="zh-CN" altLang="en-US" dirty="0"/>
              <a:t>，入境人必须是：不受抚养子女</a:t>
            </a:r>
            <a:r>
              <a:rPr lang="en-US" altLang="zh-CN" dirty="0"/>
              <a:t>(</a:t>
            </a:r>
            <a:r>
              <a:rPr lang="zh-CN" altLang="en-US" dirty="0"/>
              <a:t>成年子女</a:t>
            </a:r>
            <a:r>
              <a:rPr lang="en-US" altLang="zh-CN" dirty="0"/>
              <a:t>)</a:t>
            </a:r>
            <a:r>
              <a:rPr lang="zh-CN" altLang="en-US" dirty="0"/>
              <a:t>。</a:t>
            </a:r>
          </a:p>
          <a:p>
            <a:r>
              <a:rPr lang="zh-CN" altLang="en-US" dirty="0"/>
              <a:t>外孙</a:t>
            </a:r>
            <a:r>
              <a:rPr lang="en-US" altLang="zh-CN" dirty="0"/>
              <a:t>(</a:t>
            </a:r>
            <a:r>
              <a:rPr lang="zh-CN" altLang="en-US" dirty="0"/>
              <a:t>不受抚养的成年子女的受抚养子女</a:t>
            </a:r>
            <a:r>
              <a:rPr lang="en-US" altLang="zh-CN" dirty="0"/>
              <a:t>)</a:t>
            </a:r>
            <a:r>
              <a:rPr lang="zh-CN" altLang="en-US" dirty="0"/>
              <a:t>。</a:t>
            </a:r>
          </a:p>
          <a:p>
            <a:r>
              <a:rPr lang="zh-CN" altLang="en-US" dirty="0"/>
              <a:t>兄弟姐妹，同父异母或同母异母。</a:t>
            </a:r>
          </a:p>
          <a:p>
            <a:r>
              <a:rPr lang="zh-CN" altLang="en-US" dirty="0"/>
              <a:t>祖父母。</a:t>
            </a:r>
          </a:p>
          <a:p>
            <a:r>
              <a:rPr lang="zh-CN" altLang="en-US" dirty="0"/>
              <a:t>如果入境人与加拿大公民或永久居民的</a:t>
            </a:r>
            <a:r>
              <a:rPr lang="zh-CN" altLang="en-US" b="1" dirty="0"/>
              <a:t>恋爱对象有特殊联系</a:t>
            </a:r>
            <a:r>
              <a:rPr lang="zh-CN" altLang="en-US" dirty="0"/>
              <a:t>，入境人必须是：正在受抚养的子女。</a:t>
            </a:r>
          </a:p>
          <a:p>
            <a:r>
              <a:rPr lang="zh-CN" altLang="en-US" dirty="0"/>
              <a:t>不受抚养子女</a:t>
            </a:r>
            <a:r>
              <a:rPr lang="en-US" altLang="zh-CN" dirty="0"/>
              <a:t>(</a:t>
            </a:r>
            <a:r>
              <a:rPr lang="zh-CN" altLang="en-US" dirty="0"/>
              <a:t>成年子女</a:t>
            </a:r>
            <a:r>
              <a:rPr lang="en-US" altLang="zh-CN" dirty="0"/>
              <a:t>)</a:t>
            </a:r>
            <a:r>
              <a:rPr lang="zh-CN" altLang="en-US" dirty="0"/>
              <a:t>。</a:t>
            </a:r>
          </a:p>
          <a:p>
            <a:r>
              <a:rPr lang="zh-CN" altLang="en-US" dirty="0"/>
              <a:t>外孙</a:t>
            </a:r>
            <a:r>
              <a:rPr lang="en-US" altLang="zh-CN" dirty="0"/>
              <a:t>(</a:t>
            </a:r>
            <a:r>
              <a:rPr lang="zh-CN" altLang="en-US" dirty="0"/>
              <a:t>不受抚养的成年子女的受抚养子女</a:t>
            </a:r>
            <a:r>
              <a:rPr lang="en-US" altLang="zh-CN" dirty="0"/>
              <a:t>)</a:t>
            </a:r>
            <a:r>
              <a:rPr lang="zh-CN" altLang="en-US" dirty="0"/>
              <a:t>。</a:t>
            </a:r>
          </a:p>
          <a:p>
            <a:r>
              <a:rPr lang="en-US" altLang="zh-CN" dirty="0"/>
              <a:t>3. </a:t>
            </a:r>
            <a:r>
              <a:rPr lang="zh-CN" altLang="en-US" dirty="0"/>
              <a:t>如果入境人是外国人，</a:t>
            </a:r>
            <a:r>
              <a:rPr lang="zh-CN" altLang="en-US" b="1" u="sng" dirty="0">
                <a:solidFill>
                  <a:schemeClr val="accent5"/>
                </a:solidFill>
                <a:uFill>
                  <a:solidFill>
                    <a:schemeClr val="accent5"/>
                  </a:solidFill>
                </a:uFill>
              </a:rPr>
              <a:t>出于同情</a:t>
            </a:r>
            <a:r>
              <a:rPr lang="zh-CN" altLang="en-US" dirty="0"/>
              <a:t>前往加拿大，必须获得加拿大公共卫生机构的批准才能前往和进入加拿大。外国人符合同情原因前往加拿大的理由包括：在生命的最后时刻陪伴着你所爱的人。</a:t>
            </a:r>
          </a:p>
          <a:p>
            <a:r>
              <a:rPr lang="zh-CN" altLang="en-US" dirty="0"/>
              <a:t>向被认为病情危重的人提供支持。</a:t>
            </a:r>
          </a:p>
          <a:p>
            <a:r>
              <a:rPr lang="zh-CN" altLang="en-US" dirty="0"/>
              <a:t>为医学上需要帮助的人提供护理。</a:t>
            </a:r>
          </a:p>
          <a:p>
            <a:r>
              <a:rPr lang="zh-CN" altLang="en-US" dirty="0"/>
              <a:t>参加葬礼或临终仪式。</a:t>
            </a:r>
          </a:p>
          <a:p>
            <a:endParaRPr kumimoji="1" lang="zh-CN" altLang="en-US" dirty="0"/>
          </a:p>
        </p:txBody>
      </p:sp>
    </p:spTree>
    <p:extLst>
      <p:ext uri="{BB962C8B-B14F-4D97-AF65-F5344CB8AC3E}">
        <p14:creationId xmlns:p14="http://schemas.microsoft.com/office/powerpoint/2010/main" val="28183153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69595484-3266-6940-8BCF-BDF1F595A0FE}"/>
              </a:ext>
            </a:extLst>
          </p:cNvPr>
          <p:cNvSpPr>
            <a:spLocks noGrp="1"/>
          </p:cNvSpPr>
          <p:nvPr>
            <p:ph idx="1"/>
          </p:nvPr>
        </p:nvSpPr>
        <p:spPr>
          <a:xfrm>
            <a:off x="439386" y="166254"/>
            <a:ext cx="11590318" cy="6567055"/>
          </a:xfrm>
        </p:spPr>
        <p:txBody>
          <a:bodyPr>
            <a:normAutofit lnSpcReduction="10000"/>
          </a:bodyPr>
          <a:lstStyle/>
          <a:p>
            <a:r>
              <a:rPr kumimoji="1" lang="zh-CN" altLang="en-US" sz="2600" dirty="0"/>
              <a:t>前往加拿大前需要做哪些准备</a:t>
            </a:r>
            <a:endParaRPr kumimoji="1" lang="en-US" altLang="zh-CN" sz="2600" dirty="0"/>
          </a:p>
          <a:p>
            <a:pPr>
              <a:buFont typeface="Wingdings" pitchFamily="2" charset="2"/>
              <a:buChar char="l"/>
            </a:pPr>
            <a:r>
              <a:rPr kumimoji="1" lang="zh-CN" altLang="en-US" sz="1900" dirty="0">
                <a:solidFill>
                  <a:schemeClr val="accent5"/>
                </a:solidFill>
              </a:rPr>
              <a:t>文件 </a:t>
            </a:r>
            <a:endParaRPr kumimoji="1" lang="en-US" altLang="zh-CN" sz="1900" dirty="0">
              <a:solidFill>
                <a:schemeClr val="accent5"/>
              </a:solidFill>
            </a:endParaRPr>
          </a:p>
          <a:p>
            <a:pPr marL="0" indent="0">
              <a:buNone/>
            </a:pPr>
            <a:r>
              <a:rPr kumimoji="1" lang="zh-CN" altLang="en-US" sz="1900" dirty="0"/>
              <a:t>      检查所有旅行文件，查看签证签发时间和有效期（新移民</a:t>
            </a:r>
            <a:r>
              <a:rPr kumimoji="1" lang="en-US" altLang="zh-CN" sz="1900" dirty="0"/>
              <a:t>/</a:t>
            </a:r>
            <a:r>
              <a:rPr kumimoji="1" lang="zh-CN" altLang="en-US" sz="1900" dirty="0"/>
              <a:t>学签</a:t>
            </a:r>
            <a:r>
              <a:rPr kumimoji="1" lang="en-US" altLang="zh-CN" sz="1900" dirty="0"/>
              <a:t>/</a:t>
            </a:r>
            <a:r>
              <a:rPr kumimoji="1" lang="zh-CN" altLang="en-US" sz="1900" dirty="0"/>
              <a:t>工签）</a:t>
            </a:r>
            <a:endParaRPr kumimoji="1" lang="en-US" altLang="zh-CN" sz="1900" dirty="0"/>
          </a:p>
          <a:p>
            <a:pPr marL="0" indent="0">
              <a:buNone/>
            </a:pPr>
            <a:r>
              <a:rPr kumimoji="1" lang="zh-CN" altLang="en-US" sz="1900" dirty="0"/>
              <a:t>      准备好亲属关系证明</a:t>
            </a:r>
            <a:r>
              <a:rPr kumimoji="1" lang="en-US" altLang="zh-CN" sz="1900" dirty="0"/>
              <a:t>/</a:t>
            </a:r>
            <a:r>
              <a:rPr kumimoji="1" lang="zh-CN" altLang="en-US" sz="1900" dirty="0"/>
              <a:t>工作合同</a:t>
            </a:r>
            <a:r>
              <a:rPr kumimoji="1" lang="en-US" altLang="zh-CN" sz="1900" dirty="0"/>
              <a:t>/</a:t>
            </a:r>
            <a:r>
              <a:rPr kumimoji="1" lang="zh-CN" altLang="en-US" sz="1900" dirty="0"/>
              <a:t>学校课程安排</a:t>
            </a:r>
            <a:endParaRPr kumimoji="1" lang="en-US" altLang="zh-CN" sz="1900" dirty="0"/>
          </a:p>
          <a:p>
            <a:pPr>
              <a:buFont typeface="Wingdings" pitchFamily="2" charset="2"/>
              <a:buChar char="l"/>
            </a:pPr>
            <a:r>
              <a:rPr kumimoji="1" lang="zh-CN" altLang="en-US" sz="1900" dirty="0"/>
              <a:t> </a:t>
            </a:r>
            <a:r>
              <a:rPr kumimoji="1" lang="zh-CN" altLang="en-US" sz="1900" dirty="0">
                <a:solidFill>
                  <a:schemeClr val="accent5"/>
                </a:solidFill>
              </a:rPr>
              <a:t>核酸检测报告</a:t>
            </a:r>
            <a:endParaRPr kumimoji="1" lang="en-US" altLang="zh-CN" sz="1900" dirty="0">
              <a:solidFill>
                <a:schemeClr val="accent5"/>
              </a:solidFill>
            </a:endParaRPr>
          </a:p>
          <a:p>
            <a:pPr marL="0" indent="0">
              <a:buNone/>
            </a:pPr>
            <a:r>
              <a:rPr lang="zh-CN" altLang="en-US" sz="1900" b="1" dirty="0">
                <a:solidFill>
                  <a:schemeClr val="tx1"/>
                </a:solidFill>
              </a:rPr>
              <a:t>     </a:t>
            </a:r>
            <a:r>
              <a:rPr lang="zh-CN" altLang="en-US" dirty="0">
                <a:solidFill>
                  <a:schemeClr val="tx1"/>
                </a:solidFill>
              </a:rPr>
              <a:t>加拿大入境最新规定：</a:t>
            </a:r>
            <a:r>
              <a:rPr lang="en-GB" altLang="zh-CN" dirty="0">
                <a:solidFill>
                  <a:schemeClr val="tx1"/>
                </a:solidFill>
              </a:rPr>
              <a:t>COVID-19</a:t>
            </a:r>
            <a:r>
              <a:rPr lang="zh-CN" altLang="en-US" dirty="0">
                <a:solidFill>
                  <a:schemeClr val="tx1"/>
                </a:solidFill>
              </a:rPr>
              <a:t>核酸检测须知 自加拿大东部时间</a:t>
            </a:r>
            <a:r>
              <a:rPr lang="en-US" altLang="zh-CN" dirty="0">
                <a:solidFill>
                  <a:schemeClr val="tx1"/>
                </a:solidFill>
              </a:rPr>
              <a:t>2021</a:t>
            </a:r>
            <a:r>
              <a:rPr lang="zh-CN" altLang="en-US" dirty="0">
                <a:solidFill>
                  <a:schemeClr val="tx1"/>
                </a:solidFill>
              </a:rPr>
              <a:t>年</a:t>
            </a:r>
            <a:r>
              <a:rPr lang="en-US" altLang="zh-CN" dirty="0">
                <a:solidFill>
                  <a:schemeClr val="tx1"/>
                </a:solidFill>
              </a:rPr>
              <a:t>1</a:t>
            </a:r>
            <a:r>
              <a:rPr lang="zh-CN" altLang="en-US" dirty="0">
                <a:solidFill>
                  <a:schemeClr val="tx1"/>
                </a:solidFill>
              </a:rPr>
              <a:t>月</a:t>
            </a:r>
            <a:r>
              <a:rPr lang="en-US" altLang="zh-CN" dirty="0">
                <a:solidFill>
                  <a:schemeClr val="tx1"/>
                </a:solidFill>
              </a:rPr>
              <a:t>7</a:t>
            </a:r>
            <a:r>
              <a:rPr lang="zh-CN" altLang="en-US" dirty="0">
                <a:solidFill>
                  <a:schemeClr val="tx1"/>
                </a:solidFill>
              </a:rPr>
              <a:t>日</a:t>
            </a:r>
            <a:r>
              <a:rPr lang="en-US" altLang="zh-CN" dirty="0">
                <a:solidFill>
                  <a:schemeClr val="tx1"/>
                </a:solidFill>
              </a:rPr>
              <a:t>12:00</a:t>
            </a:r>
            <a:r>
              <a:rPr lang="zh-CN" altLang="en-US" dirty="0">
                <a:solidFill>
                  <a:schemeClr val="tx1"/>
                </a:solidFill>
              </a:rPr>
              <a:t>开始</a:t>
            </a:r>
            <a:r>
              <a:rPr lang="en-US" altLang="zh-CN" dirty="0">
                <a:solidFill>
                  <a:schemeClr val="tx1"/>
                </a:solidFill>
              </a:rPr>
              <a:t>: </a:t>
            </a:r>
            <a:r>
              <a:rPr lang="zh-CN" altLang="en-US" dirty="0">
                <a:solidFill>
                  <a:schemeClr val="tx1"/>
                </a:solidFill>
              </a:rPr>
              <a:t>从国际目的地进入加拿大的所有</a:t>
            </a:r>
            <a:r>
              <a:rPr lang="en-US" altLang="zh-CN" dirty="0">
                <a:solidFill>
                  <a:schemeClr val="tx1"/>
                </a:solidFill>
              </a:rPr>
              <a:t>5</a:t>
            </a:r>
            <a:r>
              <a:rPr lang="zh-CN" altLang="en-US" dirty="0">
                <a:solidFill>
                  <a:schemeClr val="tx1"/>
                </a:solidFill>
              </a:rPr>
              <a:t>岁或</a:t>
            </a:r>
            <a:r>
              <a:rPr lang="en-US" altLang="zh-CN" dirty="0">
                <a:solidFill>
                  <a:schemeClr val="tx1"/>
                </a:solidFill>
              </a:rPr>
              <a:t>5</a:t>
            </a:r>
            <a:r>
              <a:rPr lang="zh-CN" altLang="en-US" dirty="0">
                <a:solidFill>
                  <a:schemeClr val="tx1"/>
                </a:solidFill>
              </a:rPr>
              <a:t>岁以上的乘客必须在登机前提供新冠病毒核酸检测</a:t>
            </a:r>
            <a:r>
              <a:rPr lang="en-US" altLang="zh-CN" dirty="0">
                <a:solidFill>
                  <a:schemeClr val="tx1"/>
                </a:solidFill>
              </a:rPr>
              <a:t>(</a:t>
            </a:r>
            <a:r>
              <a:rPr lang="en-GB" altLang="zh-CN" dirty="0">
                <a:solidFill>
                  <a:schemeClr val="tx1"/>
                </a:solidFill>
              </a:rPr>
              <a:t>PCR, NAT/NAAT</a:t>
            </a:r>
            <a:r>
              <a:rPr lang="zh-CN" altLang="en-US" dirty="0">
                <a:solidFill>
                  <a:schemeClr val="tx1"/>
                </a:solidFill>
              </a:rPr>
              <a:t>或</a:t>
            </a:r>
            <a:r>
              <a:rPr lang="en-GB" altLang="zh-CN" dirty="0">
                <a:solidFill>
                  <a:schemeClr val="tx1"/>
                </a:solidFill>
              </a:rPr>
              <a:t>LAMP)</a:t>
            </a:r>
            <a:r>
              <a:rPr lang="zh-CN" altLang="en-US" dirty="0">
                <a:solidFill>
                  <a:schemeClr val="tx1"/>
                </a:solidFill>
              </a:rPr>
              <a:t>阴性检测报告。 核酸检测必须在赴加航班起飞前</a:t>
            </a:r>
            <a:r>
              <a:rPr lang="en-US" altLang="zh-CN" dirty="0">
                <a:solidFill>
                  <a:schemeClr val="tx1"/>
                </a:solidFill>
              </a:rPr>
              <a:t>72</a:t>
            </a:r>
            <a:r>
              <a:rPr lang="zh-CN" altLang="en-US" dirty="0">
                <a:solidFill>
                  <a:schemeClr val="tx1"/>
                </a:solidFill>
              </a:rPr>
              <a:t>小时以内进行。 </a:t>
            </a:r>
            <a:endParaRPr lang="en-US" altLang="zh-CN" dirty="0">
              <a:solidFill>
                <a:schemeClr val="tx1"/>
              </a:solidFill>
            </a:endParaRPr>
          </a:p>
          <a:p>
            <a:pPr marL="0" indent="0">
              <a:buNone/>
            </a:pPr>
            <a:r>
              <a:rPr kumimoji="1" lang="zh-CN" altLang="en-US" dirty="0">
                <a:solidFill>
                  <a:schemeClr val="tx1"/>
                </a:solidFill>
              </a:rPr>
              <a:t>      证明文件必须包含英语</a:t>
            </a:r>
            <a:r>
              <a:rPr kumimoji="1" lang="en-US" altLang="zh-CN" dirty="0">
                <a:solidFill>
                  <a:schemeClr val="tx1"/>
                </a:solidFill>
              </a:rPr>
              <a:t>/</a:t>
            </a:r>
            <a:r>
              <a:rPr kumimoji="1" lang="zh-CN" altLang="en-US" dirty="0">
                <a:solidFill>
                  <a:schemeClr val="tx1"/>
                </a:solidFill>
              </a:rPr>
              <a:t>法语</a:t>
            </a:r>
            <a:endParaRPr kumimoji="1" lang="en-US" altLang="zh-CN" dirty="0">
              <a:solidFill>
                <a:schemeClr val="tx1"/>
              </a:solidFill>
            </a:endParaRPr>
          </a:p>
          <a:p>
            <a:pPr>
              <a:buFont typeface="Wingdings" pitchFamily="2" charset="2"/>
              <a:buChar char="l"/>
            </a:pPr>
            <a:r>
              <a:rPr lang="zh-CN" altLang="en-US" sz="1900" dirty="0">
                <a:solidFill>
                  <a:schemeClr val="accent5"/>
                </a:solidFill>
              </a:rPr>
              <a:t>下载并完成</a:t>
            </a:r>
            <a:r>
              <a:rPr lang="en-GB" altLang="zh-CN" sz="1900" dirty="0" err="1">
                <a:solidFill>
                  <a:schemeClr val="accent5"/>
                </a:solidFill>
              </a:rPr>
              <a:t>ArriveCAN</a:t>
            </a:r>
            <a:r>
              <a:rPr lang="en-GB" altLang="zh-CN" sz="1900" dirty="0">
                <a:solidFill>
                  <a:schemeClr val="accent5"/>
                </a:solidFill>
              </a:rPr>
              <a:t> </a:t>
            </a:r>
            <a:r>
              <a:rPr lang="zh-CN" altLang="en-GB" sz="1900" dirty="0">
                <a:solidFill>
                  <a:schemeClr val="accent5"/>
                </a:solidFill>
              </a:rPr>
              <a:t>的</a:t>
            </a:r>
            <a:r>
              <a:rPr lang="zh-CN" altLang="en-US" sz="1900" dirty="0">
                <a:solidFill>
                  <a:schemeClr val="accent5"/>
                </a:solidFill>
              </a:rPr>
              <a:t>填写</a:t>
            </a:r>
            <a:endParaRPr lang="en-US" altLang="zh-CN" sz="1900" dirty="0">
              <a:solidFill>
                <a:schemeClr val="accent5"/>
              </a:solidFill>
            </a:endParaRPr>
          </a:p>
          <a:p>
            <a:pPr marL="0" indent="0">
              <a:buNone/>
            </a:pPr>
            <a:r>
              <a:rPr lang="zh-CN" altLang="en-US" sz="1900" dirty="0"/>
              <a:t>     </a:t>
            </a:r>
            <a:r>
              <a:rPr lang="zh-CN" altLang="en-US" sz="1600" dirty="0"/>
              <a:t>您必须通过 </a:t>
            </a:r>
            <a:r>
              <a:rPr lang="en-GB" altLang="zh-CN" sz="1600" dirty="0" err="1"/>
              <a:t>ArriveCAN</a:t>
            </a:r>
            <a:r>
              <a:rPr lang="en-GB" altLang="zh-CN" sz="1600" dirty="0"/>
              <a:t> </a:t>
            </a:r>
            <a:r>
              <a:rPr lang="zh-CN" altLang="en-US" sz="1600" dirty="0"/>
              <a:t>提供以下信息：</a:t>
            </a:r>
            <a:endParaRPr lang="en-US" altLang="zh-CN" sz="1600" dirty="0"/>
          </a:p>
          <a:p>
            <a:pPr marL="0" indent="0">
              <a:buNone/>
            </a:pPr>
            <a:r>
              <a:rPr lang="zh-CN" altLang="en-US" sz="1600" dirty="0"/>
              <a:t>     行程和联系信息</a:t>
            </a:r>
            <a:r>
              <a:rPr lang="en-US" altLang="zh-CN" sz="1600" dirty="0"/>
              <a:t>/</a:t>
            </a:r>
            <a:r>
              <a:rPr lang="zh-CN" altLang="en-US" sz="1600" dirty="0"/>
              <a:t>检疫隔离计划（除非根据强制隔离命令所列条件获得豁免）</a:t>
            </a:r>
            <a:r>
              <a:rPr lang="en-US" altLang="zh-CN" sz="1600" dirty="0"/>
              <a:t>/</a:t>
            </a:r>
            <a:r>
              <a:rPr lang="zh-CN" altLang="en-US" sz="1600" dirty="0"/>
              <a:t>新型冠状病毒肺      炎症状自我评估</a:t>
            </a:r>
          </a:p>
          <a:p>
            <a:pPr marL="0" indent="0">
              <a:buNone/>
            </a:pPr>
            <a:r>
              <a:rPr lang="zh-CN" altLang="en-US" sz="1600" dirty="0"/>
              <a:t>     旅客申请入境加拿大时，必须准备好出示 </a:t>
            </a:r>
            <a:r>
              <a:rPr lang="en-GB" altLang="zh-CN" sz="1600" dirty="0" err="1"/>
              <a:t>ArriveCAN</a:t>
            </a:r>
            <a:r>
              <a:rPr lang="en-GB" altLang="zh-CN" sz="1600" dirty="0"/>
              <a:t> </a:t>
            </a:r>
            <a:r>
              <a:rPr lang="zh-CN" altLang="en-US" sz="1600" dirty="0"/>
              <a:t>凭据，届时将会有边境服务人员核实旅客是否以数字方式提交所需信息。</a:t>
            </a:r>
            <a:endParaRPr lang="en-US" altLang="zh-CN" sz="1600" dirty="0"/>
          </a:p>
          <a:p>
            <a:pPr marL="0" indent="0">
              <a:buNone/>
            </a:pPr>
            <a:r>
              <a:rPr lang="zh-CN" altLang="en-US" sz="1600" dirty="0"/>
              <a:t>     未在登机前以数字方式提交所需信息的旅客可能会被采取强制措施，从口头警告到罚款 </a:t>
            </a:r>
            <a:r>
              <a:rPr lang="en-US" altLang="zh-CN" sz="1600" dirty="0"/>
              <a:t>$1,000 </a:t>
            </a:r>
            <a:r>
              <a:rPr lang="zh-CN" altLang="en-US" sz="1600" dirty="0"/>
              <a:t>不等。</a:t>
            </a:r>
          </a:p>
          <a:p>
            <a:pPr marL="0" indent="0">
              <a:buNone/>
            </a:pPr>
            <a:r>
              <a:rPr lang="zh-CN" altLang="en-US" sz="1600" dirty="0"/>
              <a:t>      若您只是过境旅客，旅程最终目的地并非加拿大，则不必提交上述信息。</a:t>
            </a:r>
            <a:endParaRPr lang="en-US" altLang="zh-CN" sz="1600" dirty="0"/>
          </a:p>
          <a:p>
            <a:pPr marL="0" indent="0">
              <a:buNone/>
            </a:pPr>
            <a:r>
              <a:rPr lang="zh-CN" altLang="en-US" sz="1600" dirty="0"/>
              <a:t>      抵达加拿大后的</a:t>
            </a:r>
            <a:r>
              <a:rPr lang="en-US" altLang="zh-CN" sz="1600" dirty="0"/>
              <a:t>14</a:t>
            </a:r>
            <a:r>
              <a:rPr lang="zh-CN" altLang="en-US" sz="1600" dirty="0"/>
              <a:t>天内，必须每天登录</a:t>
            </a:r>
            <a:r>
              <a:rPr lang="en-US" altLang="zh-CN" sz="1600" dirty="0" err="1"/>
              <a:t>ArriveCan</a:t>
            </a:r>
            <a:r>
              <a:rPr lang="en-US" altLang="zh-CN" sz="1600" dirty="0"/>
              <a:t> ,</a:t>
            </a:r>
            <a:r>
              <a:rPr lang="zh-CN" altLang="en-US" sz="1600" dirty="0"/>
              <a:t>提交自我监测报告。</a:t>
            </a:r>
            <a:endParaRPr lang="en-US" altLang="zh-CN" sz="1600" dirty="0"/>
          </a:p>
          <a:p>
            <a:pPr marL="0" indent="0">
              <a:buNone/>
            </a:pPr>
            <a:r>
              <a:rPr lang="zh-CN" altLang="en-US" sz="1600" dirty="0"/>
              <a:t>      如果因为客观因素，无法正常使用此</a:t>
            </a:r>
            <a:r>
              <a:rPr lang="en-US" altLang="zh-CN" sz="1600" dirty="0"/>
              <a:t>app</a:t>
            </a:r>
            <a:r>
              <a:rPr lang="zh-CN" altLang="en-US" sz="1600" dirty="0"/>
              <a:t>，需要抵达加拿大后的</a:t>
            </a:r>
            <a:r>
              <a:rPr lang="en-US" altLang="zh-CN" sz="1600" dirty="0"/>
              <a:t>14</a:t>
            </a:r>
            <a:r>
              <a:rPr lang="zh-CN" altLang="en-US" sz="1600" dirty="0"/>
              <a:t>天内，每天致电加拿大健康中心，汇报自我监测情况。</a:t>
            </a:r>
          </a:p>
        </p:txBody>
      </p:sp>
      <p:pic>
        <p:nvPicPr>
          <p:cNvPr id="5" name="图片 4" descr="图形用户界面, 应用程序&#10;&#10;描述已自动生成">
            <a:extLst>
              <a:ext uri="{FF2B5EF4-FFF2-40B4-BE49-F238E27FC236}">
                <a16:creationId xmlns:a16="http://schemas.microsoft.com/office/drawing/2014/main" id="{22FB7C56-BE14-9F46-9B08-C3F5DC092706}"/>
              </a:ext>
            </a:extLst>
          </p:cNvPr>
          <p:cNvPicPr>
            <a:picLocks noChangeAspect="1"/>
          </p:cNvPicPr>
          <p:nvPr/>
        </p:nvPicPr>
        <p:blipFill>
          <a:blip r:embed="rId2"/>
          <a:stretch>
            <a:fillRect/>
          </a:stretch>
        </p:blipFill>
        <p:spPr>
          <a:xfrm>
            <a:off x="4489492" y="3449781"/>
            <a:ext cx="1143000" cy="1130300"/>
          </a:xfrm>
          <a:prstGeom prst="rect">
            <a:avLst/>
          </a:prstGeom>
        </p:spPr>
      </p:pic>
    </p:spTree>
    <p:extLst>
      <p:ext uri="{BB962C8B-B14F-4D97-AF65-F5344CB8AC3E}">
        <p14:creationId xmlns:p14="http://schemas.microsoft.com/office/powerpoint/2010/main" val="19234579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B7AB0BE9-44E5-204E-9146-F727B2E4BF06}"/>
              </a:ext>
            </a:extLst>
          </p:cNvPr>
          <p:cNvSpPr>
            <a:spLocks noGrp="1"/>
          </p:cNvSpPr>
          <p:nvPr>
            <p:ph idx="1"/>
          </p:nvPr>
        </p:nvSpPr>
        <p:spPr>
          <a:xfrm>
            <a:off x="356260" y="356261"/>
            <a:ext cx="8917742" cy="5685102"/>
          </a:xfrm>
        </p:spPr>
        <p:txBody>
          <a:bodyPr/>
          <a:lstStyle/>
          <a:p>
            <a:pPr>
              <a:buFont typeface="Wingdings" pitchFamily="2" charset="2"/>
              <a:buChar char="l"/>
            </a:pPr>
            <a:r>
              <a:rPr kumimoji="1" lang="zh-CN" altLang="en-US" sz="2400" dirty="0">
                <a:solidFill>
                  <a:schemeClr val="accent5"/>
                </a:solidFill>
              </a:rPr>
              <a:t>需要进入</a:t>
            </a:r>
            <a:r>
              <a:rPr kumimoji="1" lang="en-US" altLang="zh-CN" sz="2400" dirty="0">
                <a:solidFill>
                  <a:schemeClr val="accent5"/>
                </a:solidFill>
              </a:rPr>
              <a:t>New Brunswick</a:t>
            </a:r>
            <a:r>
              <a:rPr kumimoji="1" lang="zh-CN" altLang="en-US" sz="2400" dirty="0">
                <a:solidFill>
                  <a:schemeClr val="accent5"/>
                </a:solidFill>
              </a:rPr>
              <a:t>的旅客</a:t>
            </a:r>
            <a:endParaRPr kumimoji="1" lang="en-US" altLang="zh-CN" sz="2400" dirty="0">
              <a:solidFill>
                <a:schemeClr val="accent5"/>
              </a:solidFill>
            </a:endParaRPr>
          </a:p>
          <a:p>
            <a:pPr marL="0" indent="0">
              <a:buNone/>
            </a:pPr>
            <a:r>
              <a:rPr kumimoji="1" lang="zh-CN" altLang="en-US" dirty="0"/>
              <a:t>     需提前</a:t>
            </a:r>
            <a:r>
              <a:rPr kumimoji="1" lang="en-US" altLang="zh-CN" dirty="0"/>
              <a:t>48</a:t>
            </a:r>
            <a:r>
              <a:rPr kumimoji="1" lang="zh-CN" altLang="en-US" dirty="0"/>
              <a:t>小时通过</a:t>
            </a:r>
            <a:r>
              <a:rPr kumimoji="1" lang="en-US" altLang="zh-CN" dirty="0" err="1"/>
              <a:t>gnb.ca</a:t>
            </a:r>
            <a:r>
              <a:rPr kumimoji="1" lang="zh-CN" altLang="en-US" dirty="0"/>
              <a:t>在线申请进入纽省的许可</a:t>
            </a:r>
            <a:endParaRPr kumimoji="1" lang="en-US" altLang="zh-CN" dirty="0"/>
          </a:p>
          <a:p>
            <a:pPr marL="0" indent="0">
              <a:buNone/>
            </a:pPr>
            <a:endParaRPr kumimoji="1" lang="en-US" altLang="zh-CN" dirty="0"/>
          </a:p>
          <a:p>
            <a:pPr marL="0" indent="0">
              <a:buNone/>
            </a:pPr>
            <a:endParaRPr kumimoji="1" lang="en-US" altLang="zh-CN" dirty="0"/>
          </a:p>
          <a:p>
            <a:pPr marL="0" indent="0">
              <a:buNone/>
            </a:pPr>
            <a:endParaRPr kumimoji="1" lang="en-US" altLang="zh-CN" dirty="0"/>
          </a:p>
          <a:p>
            <a:pPr marL="0" indent="0">
              <a:buNone/>
            </a:pPr>
            <a:endParaRPr kumimoji="1" lang="en-US" altLang="zh-CN" dirty="0"/>
          </a:p>
          <a:p>
            <a:pPr marL="0" indent="0">
              <a:buNone/>
            </a:pPr>
            <a:endParaRPr kumimoji="1" lang="en-US" altLang="zh-CN" dirty="0"/>
          </a:p>
          <a:p>
            <a:pPr marL="0" indent="0">
              <a:buNone/>
            </a:pPr>
            <a:endParaRPr kumimoji="1" lang="en-US" altLang="zh-CN" dirty="0"/>
          </a:p>
          <a:p>
            <a:pPr marL="0" indent="0">
              <a:buNone/>
            </a:pPr>
            <a:endParaRPr kumimoji="1" lang="en-US" altLang="zh-CN" dirty="0"/>
          </a:p>
          <a:p>
            <a:pPr marL="0" indent="0">
              <a:buNone/>
            </a:pPr>
            <a:endParaRPr kumimoji="1" lang="en-US" altLang="zh-CN" dirty="0"/>
          </a:p>
          <a:p>
            <a:pPr marL="0" indent="0">
              <a:buNone/>
            </a:pPr>
            <a:endParaRPr kumimoji="1" lang="en-US" altLang="zh-CN" dirty="0"/>
          </a:p>
          <a:p>
            <a:pPr marL="0" indent="0">
              <a:buNone/>
            </a:pPr>
            <a:r>
              <a:rPr kumimoji="1" lang="zh-CN" altLang="en-US" dirty="0"/>
              <a:t>      自</a:t>
            </a:r>
            <a:r>
              <a:rPr kumimoji="1" lang="en-US" altLang="zh-CN" dirty="0"/>
              <a:t>2021</a:t>
            </a:r>
            <a:r>
              <a:rPr kumimoji="1" lang="zh-CN" altLang="en-US" dirty="0"/>
              <a:t>年</a:t>
            </a:r>
            <a:r>
              <a:rPr kumimoji="1" lang="en-US" altLang="zh-CN" dirty="0"/>
              <a:t>1</a:t>
            </a:r>
            <a:r>
              <a:rPr kumimoji="1" lang="zh-CN" altLang="en-US" dirty="0"/>
              <a:t>月</a:t>
            </a:r>
            <a:r>
              <a:rPr kumimoji="1" lang="en-US" altLang="zh-CN" dirty="0"/>
              <a:t>8</a:t>
            </a:r>
            <a:r>
              <a:rPr kumimoji="1" lang="zh-CN" altLang="en-US" dirty="0"/>
              <a:t>日起，非纽省居民不得进入纽省（包括探亲或者拥有房产的人）</a:t>
            </a:r>
            <a:endParaRPr kumimoji="1" lang="en-US" altLang="zh-CN" dirty="0"/>
          </a:p>
          <a:p>
            <a:pPr marL="0" indent="0">
              <a:buNone/>
            </a:pPr>
            <a:r>
              <a:rPr kumimoji="1" lang="en-US" altLang="zh-CN" dirty="0"/>
              <a:t>      </a:t>
            </a:r>
            <a:endParaRPr kumimoji="1" lang="zh-CN" altLang="en-US" dirty="0"/>
          </a:p>
        </p:txBody>
      </p:sp>
      <p:pic>
        <p:nvPicPr>
          <p:cNvPr id="5" name="图片 4" descr="图形用户界面, 应用程序, PowerPoint&#10;&#10;描述已自动生成">
            <a:extLst>
              <a:ext uri="{FF2B5EF4-FFF2-40B4-BE49-F238E27FC236}">
                <a16:creationId xmlns:a16="http://schemas.microsoft.com/office/drawing/2014/main" id="{072183CB-E1A4-074E-8D10-94E8A86324CE}"/>
              </a:ext>
            </a:extLst>
          </p:cNvPr>
          <p:cNvPicPr>
            <a:picLocks noChangeAspect="1"/>
          </p:cNvPicPr>
          <p:nvPr/>
        </p:nvPicPr>
        <p:blipFill>
          <a:blip r:embed="rId2"/>
          <a:stretch>
            <a:fillRect/>
          </a:stretch>
        </p:blipFill>
        <p:spPr>
          <a:xfrm>
            <a:off x="628650" y="1378214"/>
            <a:ext cx="5676404" cy="3436674"/>
          </a:xfrm>
          <a:prstGeom prst="rect">
            <a:avLst/>
          </a:prstGeom>
        </p:spPr>
      </p:pic>
      <p:pic>
        <p:nvPicPr>
          <p:cNvPr id="7" name="图片 6" descr="图形用户界面&#10;&#10;描述已自动生成">
            <a:extLst>
              <a:ext uri="{FF2B5EF4-FFF2-40B4-BE49-F238E27FC236}">
                <a16:creationId xmlns:a16="http://schemas.microsoft.com/office/drawing/2014/main" id="{AA37B846-9BC2-984D-9FEB-8DF47F8B42C1}"/>
              </a:ext>
            </a:extLst>
          </p:cNvPr>
          <p:cNvPicPr>
            <a:picLocks noChangeAspect="1"/>
          </p:cNvPicPr>
          <p:nvPr/>
        </p:nvPicPr>
        <p:blipFill>
          <a:blip r:embed="rId3"/>
          <a:stretch>
            <a:fillRect/>
          </a:stretch>
        </p:blipFill>
        <p:spPr>
          <a:xfrm>
            <a:off x="6305054" y="1760339"/>
            <a:ext cx="5034653" cy="2876945"/>
          </a:xfrm>
          <a:prstGeom prst="rect">
            <a:avLst/>
          </a:prstGeom>
        </p:spPr>
      </p:pic>
    </p:spTree>
    <p:extLst>
      <p:ext uri="{BB962C8B-B14F-4D97-AF65-F5344CB8AC3E}">
        <p14:creationId xmlns:p14="http://schemas.microsoft.com/office/powerpoint/2010/main" val="39206492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A122D72E-0030-B34D-99A6-CCA7F1621AE6}"/>
              </a:ext>
            </a:extLst>
          </p:cNvPr>
          <p:cNvSpPr>
            <a:spLocks noGrp="1"/>
          </p:cNvSpPr>
          <p:nvPr>
            <p:ph idx="1"/>
          </p:nvPr>
        </p:nvSpPr>
        <p:spPr>
          <a:xfrm>
            <a:off x="320633" y="273133"/>
            <a:ext cx="10485911" cy="6436425"/>
          </a:xfrm>
        </p:spPr>
        <p:txBody>
          <a:bodyPr/>
          <a:lstStyle/>
          <a:p>
            <a:pPr>
              <a:buFont typeface="Wingdings" pitchFamily="2" charset="2"/>
              <a:buChar char="Ø"/>
            </a:pPr>
            <a:r>
              <a:rPr kumimoji="1" lang="zh-CN" altLang="en-US" sz="2800" dirty="0"/>
              <a:t>抵达加拿大后的隔离政策</a:t>
            </a:r>
            <a:endParaRPr kumimoji="1" lang="en-US" altLang="zh-CN" sz="2800" dirty="0"/>
          </a:p>
          <a:p>
            <a:pPr marL="0" indent="0">
              <a:buNone/>
            </a:pPr>
            <a:endParaRPr kumimoji="1" lang="en-US" altLang="zh-CN" dirty="0"/>
          </a:p>
        </p:txBody>
      </p:sp>
      <p:pic>
        <p:nvPicPr>
          <p:cNvPr id="5" name="图片 4" descr="文本&#10;&#10;描述已自动生成">
            <a:extLst>
              <a:ext uri="{FF2B5EF4-FFF2-40B4-BE49-F238E27FC236}">
                <a16:creationId xmlns:a16="http://schemas.microsoft.com/office/drawing/2014/main" id="{056A6CBB-2F7E-0C47-8CC2-F63BEC60DA25}"/>
              </a:ext>
            </a:extLst>
          </p:cNvPr>
          <p:cNvPicPr>
            <a:picLocks noChangeAspect="1"/>
          </p:cNvPicPr>
          <p:nvPr/>
        </p:nvPicPr>
        <p:blipFill>
          <a:blip r:embed="rId2"/>
          <a:stretch>
            <a:fillRect/>
          </a:stretch>
        </p:blipFill>
        <p:spPr>
          <a:xfrm>
            <a:off x="401195" y="785712"/>
            <a:ext cx="10084718" cy="6072288"/>
          </a:xfrm>
          <a:prstGeom prst="rect">
            <a:avLst/>
          </a:prstGeom>
        </p:spPr>
      </p:pic>
    </p:spTree>
    <p:extLst>
      <p:ext uri="{BB962C8B-B14F-4D97-AF65-F5344CB8AC3E}">
        <p14:creationId xmlns:p14="http://schemas.microsoft.com/office/powerpoint/2010/main" val="11044030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网站&#10;&#10;中度可信度描述已自动生成">
            <a:extLst>
              <a:ext uri="{FF2B5EF4-FFF2-40B4-BE49-F238E27FC236}">
                <a16:creationId xmlns:a16="http://schemas.microsoft.com/office/drawing/2014/main" id="{5B8B165A-91CF-6046-985C-58714B20ACA8}"/>
              </a:ext>
            </a:extLst>
          </p:cNvPr>
          <p:cNvPicPr>
            <a:picLocks noChangeAspect="1"/>
          </p:cNvPicPr>
          <p:nvPr/>
        </p:nvPicPr>
        <p:blipFill>
          <a:blip r:embed="rId2"/>
          <a:stretch>
            <a:fillRect/>
          </a:stretch>
        </p:blipFill>
        <p:spPr>
          <a:xfrm>
            <a:off x="-230549" y="106877"/>
            <a:ext cx="12653098" cy="6127668"/>
          </a:xfrm>
          <a:prstGeom prst="rect">
            <a:avLst/>
          </a:prstGeom>
        </p:spPr>
      </p:pic>
    </p:spTree>
    <p:extLst>
      <p:ext uri="{BB962C8B-B14F-4D97-AF65-F5344CB8AC3E}">
        <p14:creationId xmlns:p14="http://schemas.microsoft.com/office/powerpoint/2010/main" val="15029152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内容占位符 9" descr="图形用户界面, 文本, 应用程序&#10;&#10;描述已自动生成">
            <a:extLst>
              <a:ext uri="{FF2B5EF4-FFF2-40B4-BE49-F238E27FC236}">
                <a16:creationId xmlns:a16="http://schemas.microsoft.com/office/drawing/2014/main" id="{820195A9-79C7-3340-A4A3-66EDA1D41B7A}"/>
              </a:ext>
            </a:extLst>
          </p:cNvPr>
          <p:cNvPicPr>
            <a:picLocks noGrp="1" noChangeAspect="1"/>
          </p:cNvPicPr>
          <p:nvPr>
            <p:ph idx="1"/>
          </p:nvPr>
        </p:nvPicPr>
        <p:blipFill>
          <a:blip r:embed="rId2"/>
          <a:stretch>
            <a:fillRect/>
          </a:stretch>
        </p:blipFill>
        <p:spPr>
          <a:xfrm>
            <a:off x="84080" y="0"/>
            <a:ext cx="10298615" cy="4809506"/>
          </a:xfrm>
        </p:spPr>
      </p:pic>
      <p:sp>
        <p:nvSpPr>
          <p:cNvPr id="11" name="文本框 10">
            <a:extLst>
              <a:ext uri="{FF2B5EF4-FFF2-40B4-BE49-F238E27FC236}">
                <a16:creationId xmlns:a16="http://schemas.microsoft.com/office/drawing/2014/main" id="{1BA846FF-721D-6843-8683-1477D269D3A5}"/>
              </a:ext>
            </a:extLst>
          </p:cNvPr>
          <p:cNvSpPr txBox="1"/>
          <p:nvPr/>
        </p:nvSpPr>
        <p:spPr>
          <a:xfrm>
            <a:off x="641267" y="4524499"/>
            <a:ext cx="7992093" cy="1477328"/>
          </a:xfrm>
          <a:prstGeom prst="rect">
            <a:avLst/>
          </a:prstGeom>
          <a:noFill/>
        </p:spPr>
        <p:txBody>
          <a:bodyPr wrap="square" rtlCol="0">
            <a:spAutoFit/>
          </a:bodyPr>
          <a:lstStyle/>
          <a:p>
            <a:r>
              <a:rPr kumimoji="1" lang="zh-CN" altLang="en-US" dirty="0"/>
              <a:t>抵达纽省以后，需保持电话畅通。</a:t>
            </a:r>
            <a:endParaRPr kumimoji="1" lang="en-US" altLang="zh-CN" dirty="0"/>
          </a:p>
          <a:p>
            <a:r>
              <a:rPr kumimoji="1" lang="zh-CN" altLang="en-US" dirty="0"/>
              <a:t>政府卫生部门每天会致电询问身体状况，直至</a:t>
            </a:r>
            <a:r>
              <a:rPr kumimoji="1" lang="en-US" altLang="zh-CN" dirty="0"/>
              <a:t>14</a:t>
            </a:r>
            <a:r>
              <a:rPr kumimoji="1" lang="zh-CN" altLang="en-US" dirty="0"/>
              <a:t>天隔离结束。</a:t>
            </a:r>
            <a:endParaRPr kumimoji="1" lang="en-US" altLang="zh-CN" dirty="0"/>
          </a:p>
          <a:p>
            <a:r>
              <a:rPr kumimoji="1" lang="zh-CN" altLang="en-US" dirty="0"/>
              <a:t>警察会根据情况上门抽查，是否按要求进行隔离。</a:t>
            </a:r>
            <a:endParaRPr kumimoji="1" lang="en-US" altLang="zh-CN" dirty="0"/>
          </a:p>
          <a:p>
            <a:r>
              <a:rPr kumimoji="1" lang="zh-CN" altLang="en-US" dirty="0"/>
              <a:t>违反隔离法，将会受到</a:t>
            </a:r>
            <a:r>
              <a:rPr kumimoji="1" lang="zh-CN" altLang="en-US" dirty="0">
                <a:solidFill>
                  <a:srgbClr val="FF0000"/>
                </a:solidFill>
              </a:rPr>
              <a:t>上限</a:t>
            </a:r>
            <a:r>
              <a:rPr kumimoji="1" lang="en-US" altLang="zh-CN" dirty="0">
                <a:solidFill>
                  <a:srgbClr val="FF0000"/>
                </a:solidFill>
              </a:rPr>
              <a:t>100</a:t>
            </a:r>
            <a:r>
              <a:rPr kumimoji="1" lang="zh-CN" altLang="en-US" dirty="0">
                <a:solidFill>
                  <a:srgbClr val="FF0000"/>
                </a:solidFill>
              </a:rPr>
              <a:t>万加币以及</a:t>
            </a:r>
            <a:r>
              <a:rPr kumimoji="1" lang="en-US" altLang="zh-CN" dirty="0">
                <a:solidFill>
                  <a:srgbClr val="FF0000"/>
                </a:solidFill>
              </a:rPr>
              <a:t>3</a:t>
            </a:r>
            <a:r>
              <a:rPr kumimoji="1" lang="zh-CN" altLang="en-US" dirty="0">
                <a:solidFill>
                  <a:srgbClr val="FF0000"/>
                </a:solidFill>
              </a:rPr>
              <a:t>年监禁</a:t>
            </a:r>
            <a:r>
              <a:rPr kumimoji="1" lang="zh-CN" altLang="en-US" dirty="0"/>
              <a:t>的处罚</a:t>
            </a:r>
            <a:endParaRPr kumimoji="1" lang="en-US" altLang="zh-CN" dirty="0"/>
          </a:p>
          <a:p>
            <a:r>
              <a:rPr kumimoji="1" lang="zh-CN" altLang="en-US" dirty="0"/>
              <a:t>在纽省隔离期间，需要任何帮助的可以联系当地华人协会</a:t>
            </a:r>
          </a:p>
        </p:txBody>
      </p:sp>
    </p:spTree>
    <p:extLst>
      <p:ext uri="{BB962C8B-B14F-4D97-AF65-F5344CB8AC3E}">
        <p14:creationId xmlns:p14="http://schemas.microsoft.com/office/powerpoint/2010/main" val="42200251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116BC21-A40B-AA44-B107-3CBA6580EF0B}"/>
              </a:ext>
            </a:extLst>
          </p:cNvPr>
          <p:cNvSpPr>
            <a:spLocks noGrp="1"/>
          </p:cNvSpPr>
          <p:nvPr>
            <p:ph type="title"/>
          </p:nvPr>
        </p:nvSpPr>
        <p:spPr/>
        <p:txBody>
          <a:bodyPr/>
          <a:lstStyle/>
          <a:p>
            <a:r>
              <a:rPr kumimoji="1" lang="zh-CN" altLang="en-US" dirty="0"/>
              <a:t>第二部分</a:t>
            </a:r>
            <a:br>
              <a:rPr kumimoji="1" lang="en-US" altLang="zh-CN" dirty="0"/>
            </a:br>
            <a:r>
              <a:rPr kumimoji="1" lang="zh-CN" altLang="en-US" dirty="0"/>
              <a:t>加拿大出发  返回中国</a:t>
            </a:r>
          </a:p>
        </p:txBody>
      </p:sp>
      <p:sp>
        <p:nvSpPr>
          <p:cNvPr id="3" name="内容占位符 2">
            <a:extLst>
              <a:ext uri="{FF2B5EF4-FFF2-40B4-BE49-F238E27FC236}">
                <a16:creationId xmlns:a16="http://schemas.microsoft.com/office/drawing/2014/main" id="{24E97915-12B3-624C-B522-CC20CC072972}"/>
              </a:ext>
            </a:extLst>
          </p:cNvPr>
          <p:cNvSpPr>
            <a:spLocks noGrp="1"/>
          </p:cNvSpPr>
          <p:nvPr>
            <p:ph idx="1"/>
          </p:nvPr>
        </p:nvSpPr>
        <p:spPr>
          <a:xfrm>
            <a:off x="677333" y="2160588"/>
            <a:ext cx="8906053" cy="4697411"/>
          </a:xfrm>
        </p:spPr>
        <p:txBody>
          <a:bodyPr/>
          <a:lstStyle/>
          <a:p>
            <a:r>
              <a:rPr kumimoji="1" lang="zh-CN" altLang="en-US" dirty="0"/>
              <a:t>中国入境限制</a:t>
            </a:r>
            <a:endParaRPr kumimoji="1" lang="en-US" altLang="zh-CN" dirty="0"/>
          </a:p>
          <a:p>
            <a:pPr marL="0" indent="0">
              <a:buNone/>
            </a:pPr>
            <a:endParaRPr kumimoji="1" lang="zh-CN" altLang="en-US" dirty="0"/>
          </a:p>
        </p:txBody>
      </p:sp>
      <p:pic>
        <p:nvPicPr>
          <p:cNvPr id="6" name="图片 5" descr="图形用户界面, 网站&#10;&#10;描述已自动生成">
            <a:extLst>
              <a:ext uri="{FF2B5EF4-FFF2-40B4-BE49-F238E27FC236}">
                <a16:creationId xmlns:a16="http://schemas.microsoft.com/office/drawing/2014/main" id="{C565867C-5688-334D-A464-44A49A271C41}"/>
              </a:ext>
            </a:extLst>
          </p:cNvPr>
          <p:cNvPicPr>
            <a:picLocks noChangeAspect="1"/>
          </p:cNvPicPr>
          <p:nvPr/>
        </p:nvPicPr>
        <p:blipFill>
          <a:blip r:embed="rId2"/>
          <a:stretch>
            <a:fillRect/>
          </a:stretch>
        </p:blipFill>
        <p:spPr>
          <a:xfrm>
            <a:off x="2628255" y="2064867"/>
            <a:ext cx="7946088" cy="4793131"/>
          </a:xfrm>
          <a:prstGeom prst="rect">
            <a:avLst/>
          </a:prstGeom>
        </p:spPr>
      </p:pic>
    </p:spTree>
    <p:extLst>
      <p:ext uri="{BB962C8B-B14F-4D97-AF65-F5344CB8AC3E}">
        <p14:creationId xmlns:p14="http://schemas.microsoft.com/office/powerpoint/2010/main" val="2608802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DFF86F09-28E1-B64E-87E4-9C8FD05F3159}"/>
              </a:ext>
            </a:extLst>
          </p:cNvPr>
          <p:cNvSpPr>
            <a:spLocks noGrp="1"/>
          </p:cNvSpPr>
          <p:nvPr>
            <p:ph idx="1"/>
          </p:nvPr>
        </p:nvSpPr>
        <p:spPr>
          <a:xfrm>
            <a:off x="320634" y="118753"/>
            <a:ext cx="8953368" cy="5922609"/>
          </a:xfrm>
        </p:spPr>
        <p:txBody>
          <a:bodyPr/>
          <a:lstStyle/>
          <a:p>
            <a:pPr>
              <a:buFont typeface="Wingdings" pitchFamily="2" charset="2"/>
              <a:buChar char="l"/>
            </a:pPr>
            <a:r>
              <a:rPr lang="en-US" altLang="zh-CN" dirty="0"/>
              <a:t>2020</a:t>
            </a:r>
            <a:r>
              <a:rPr lang="zh-CN" altLang="en-US" dirty="0"/>
              <a:t>年</a:t>
            </a:r>
            <a:r>
              <a:rPr lang="en-US" altLang="zh-CN" dirty="0"/>
              <a:t>3</a:t>
            </a:r>
            <a:r>
              <a:rPr lang="zh-CN" altLang="en-US" dirty="0"/>
              <a:t>月</a:t>
            </a:r>
            <a:r>
              <a:rPr lang="en-US" altLang="zh-CN" dirty="0"/>
              <a:t>28</a:t>
            </a:r>
            <a:r>
              <a:rPr lang="zh-CN" altLang="en-US" dirty="0"/>
              <a:t>日起，中国暂时停止外国人持目前有效来华签证和居留许可入境。</a:t>
            </a:r>
            <a:endParaRPr lang="en-US" altLang="zh-CN" dirty="0"/>
          </a:p>
          <a:p>
            <a:pPr>
              <a:buFont typeface="Wingdings" pitchFamily="2" charset="2"/>
              <a:buChar char="l"/>
            </a:pPr>
            <a:r>
              <a:rPr lang="zh-CN" altLang="en-US" dirty="0"/>
              <a:t>所有外国公民需要重新申请中国签证</a:t>
            </a:r>
            <a:endParaRPr lang="en-US" altLang="zh-CN" dirty="0"/>
          </a:p>
          <a:p>
            <a:pPr>
              <a:buFont typeface="Wingdings" pitchFamily="2" charset="2"/>
              <a:buChar char="l"/>
            </a:pPr>
            <a:r>
              <a:rPr lang="zh-CN" altLang="en-US" dirty="0"/>
              <a:t>只有赴华从事</a:t>
            </a:r>
            <a:r>
              <a:rPr lang="zh-CN" altLang="en-US" dirty="0">
                <a:solidFill>
                  <a:srgbClr val="FF0000"/>
                </a:solidFill>
              </a:rPr>
              <a:t>必要的经贸、科技等活动，以及出于紧急人道主义需要</a:t>
            </a:r>
            <a:r>
              <a:rPr lang="zh-CN" altLang="en-US" dirty="0"/>
              <a:t>，才能够满足在疫情期间申请中国签证的条件</a:t>
            </a:r>
            <a:endParaRPr lang="en-US" altLang="zh-CN" dirty="0"/>
          </a:p>
          <a:p>
            <a:pPr marL="0" indent="0">
              <a:buNone/>
            </a:pPr>
            <a:r>
              <a:rPr lang="zh-CN" altLang="en-US" dirty="0"/>
              <a:t>     紧急人道主义签证，包括赴华</a:t>
            </a:r>
            <a:r>
              <a:rPr lang="zh-CN" altLang="en-US" dirty="0">
                <a:solidFill>
                  <a:srgbClr val="FF0000"/>
                </a:solidFill>
              </a:rPr>
              <a:t>探望病危病重直系亲属</a:t>
            </a:r>
            <a:r>
              <a:rPr lang="zh-CN" altLang="en-US" dirty="0"/>
              <a:t>（父母、配偶、子女、祖父母、      外祖父母、孙子女、外孙子女）或</a:t>
            </a:r>
            <a:r>
              <a:rPr lang="zh-CN" altLang="en-US" dirty="0">
                <a:solidFill>
                  <a:srgbClr val="FF0000"/>
                </a:solidFill>
              </a:rPr>
              <a:t>处理直系亲属丧葬事宜</a:t>
            </a:r>
            <a:r>
              <a:rPr lang="zh-CN" altLang="en-US" dirty="0"/>
              <a:t>的，需提交</a:t>
            </a:r>
            <a:r>
              <a:rPr lang="zh-CN" altLang="en-US" dirty="0">
                <a:solidFill>
                  <a:srgbClr val="FF0000"/>
                </a:solidFill>
              </a:rPr>
              <a:t>医院证明或死亡证明</a:t>
            </a:r>
            <a:r>
              <a:rPr lang="zh-CN" altLang="en-US" dirty="0"/>
              <a:t>、亲属关系证明（如结婚证、出生证、户口本或亲属关系证明等）复印件等材料。</a:t>
            </a:r>
            <a:endParaRPr kumimoji="1" lang="en-US" altLang="zh-CN" dirty="0"/>
          </a:p>
          <a:p>
            <a:pPr>
              <a:buFont typeface="Wingdings" pitchFamily="2" charset="2"/>
              <a:buChar char="l"/>
            </a:pPr>
            <a:endParaRPr kumimoji="1" lang="zh-CN" altLang="en-US" dirty="0"/>
          </a:p>
        </p:txBody>
      </p:sp>
      <p:pic>
        <p:nvPicPr>
          <p:cNvPr id="5" name="图片 4" descr="图形用户界面, 文本, 应用程序, 电子邮件&#10;&#10;描述已自动生成">
            <a:extLst>
              <a:ext uri="{FF2B5EF4-FFF2-40B4-BE49-F238E27FC236}">
                <a16:creationId xmlns:a16="http://schemas.microsoft.com/office/drawing/2014/main" id="{A5CD0A3D-2283-7A41-A958-D0D1B1923FEB}"/>
              </a:ext>
            </a:extLst>
          </p:cNvPr>
          <p:cNvPicPr>
            <a:picLocks noChangeAspect="1"/>
          </p:cNvPicPr>
          <p:nvPr/>
        </p:nvPicPr>
        <p:blipFill>
          <a:blip r:embed="rId2"/>
          <a:stretch>
            <a:fillRect/>
          </a:stretch>
        </p:blipFill>
        <p:spPr>
          <a:xfrm>
            <a:off x="320634" y="2499144"/>
            <a:ext cx="6258296" cy="4428948"/>
          </a:xfrm>
          <a:prstGeom prst="rect">
            <a:avLst/>
          </a:prstGeom>
        </p:spPr>
      </p:pic>
    </p:spTree>
    <p:extLst>
      <p:ext uri="{BB962C8B-B14F-4D97-AF65-F5344CB8AC3E}">
        <p14:creationId xmlns:p14="http://schemas.microsoft.com/office/powerpoint/2010/main" val="38350620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DCDCE8E0-26F4-724F-BEFA-E008CD5DD874}"/>
              </a:ext>
            </a:extLst>
          </p:cNvPr>
          <p:cNvSpPr>
            <a:spLocks noGrp="1"/>
          </p:cNvSpPr>
          <p:nvPr>
            <p:ph idx="1"/>
          </p:nvPr>
        </p:nvSpPr>
        <p:spPr>
          <a:xfrm>
            <a:off x="368133" y="127659"/>
            <a:ext cx="10010899" cy="6602681"/>
          </a:xfrm>
        </p:spPr>
        <p:txBody>
          <a:bodyPr/>
          <a:lstStyle/>
          <a:p>
            <a:r>
              <a:rPr kumimoji="1" lang="zh-CN" altLang="en-US" sz="2800" dirty="0">
                <a:solidFill>
                  <a:srgbClr val="FF0000"/>
                </a:solidFill>
              </a:rPr>
              <a:t>中国公民回国流程</a:t>
            </a:r>
            <a:endParaRPr kumimoji="1" lang="en-US" altLang="zh-CN" sz="2800" dirty="0">
              <a:solidFill>
                <a:srgbClr val="FF0000"/>
              </a:solidFill>
            </a:endParaRPr>
          </a:p>
          <a:p>
            <a:pPr marL="0" indent="0">
              <a:buNone/>
            </a:pPr>
            <a:r>
              <a:rPr kumimoji="1" lang="zh-CN" altLang="en-US" dirty="0"/>
              <a:t>预定机票行程            预约双阴检测           </a:t>
            </a:r>
            <a:r>
              <a:rPr kumimoji="1" lang="zh-CN" altLang="en-US" dirty="0">
                <a:solidFill>
                  <a:srgbClr val="FF0000"/>
                </a:solidFill>
              </a:rPr>
              <a:t>进行双阴检测</a:t>
            </a:r>
            <a:r>
              <a:rPr kumimoji="1" lang="zh-CN" altLang="en-US" dirty="0"/>
              <a:t>（出发前</a:t>
            </a:r>
            <a:r>
              <a:rPr kumimoji="1" lang="en-US" altLang="zh-CN" dirty="0"/>
              <a:t>2</a:t>
            </a:r>
            <a:r>
              <a:rPr kumimoji="1" lang="zh-CN" altLang="en-US" dirty="0"/>
              <a:t>天）           取得双阴报告</a:t>
            </a:r>
            <a:endParaRPr kumimoji="1" lang="en-US" altLang="zh-CN" dirty="0"/>
          </a:p>
          <a:p>
            <a:pPr marL="0" indent="0">
              <a:buNone/>
            </a:pPr>
            <a:r>
              <a:rPr kumimoji="1" lang="zh-CN" altLang="en-US" dirty="0"/>
              <a:t>            上传双阴检测报告，申请</a:t>
            </a:r>
            <a:r>
              <a:rPr kumimoji="1" lang="zh-CN" altLang="en-US" dirty="0">
                <a:solidFill>
                  <a:srgbClr val="FF0000"/>
                </a:solidFill>
              </a:rPr>
              <a:t>防疫健康码            </a:t>
            </a:r>
            <a:r>
              <a:rPr kumimoji="1" lang="zh-CN" altLang="en-US" dirty="0"/>
              <a:t>取得动态防疫健康码          </a:t>
            </a:r>
            <a:endParaRPr kumimoji="1" lang="en-US" altLang="zh-CN" dirty="0"/>
          </a:p>
          <a:p>
            <a:pPr marL="0" indent="0">
              <a:buNone/>
            </a:pPr>
            <a:r>
              <a:rPr kumimoji="1" lang="zh-CN" altLang="en-US" dirty="0"/>
              <a:t>填写中国海关申报表（海关旅客指尖服务，需在抵达中国</a:t>
            </a:r>
            <a:r>
              <a:rPr kumimoji="1" lang="en-US" altLang="zh-CN" dirty="0"/>
              <a:t>24</a:t>
            </a:r>
            <a:r>
              <a:rPr kumimoji="1" lang="zh-CN" altLang="en-US" dirty="0"/>
              <a:t>小时内填写）</a:t>
            </a:r>
            <a:endParaRPr kumimoji="1" lang="en-US" altLang="zh-CN" dirty="0"/>
          </a:p>
          <a:p>
            <a:pPr marL="0" indent="0">
              <a:buNone/>
            </a:pPr>
            <a:r>
              <a:rPr kumimoji="1" lang="zh-CN" altLang="en-US" dirty="0"/>
              <a:t>办理值机手续，出示动态防疫健康码</a:t>
            </a:r>
            <a:r>
              <a:rPr kumimoji="1" lang="en-US" altLang="zh-CN" dirty="0"/>
              <a:t>/</a:t>
            </a:r>
            <a:r>
              <a:rPr kumimoji="1" lang="zh-CN" altLang="en-US" dirty="0"/>
              <a:t>海关申报表               抵达中国              核酸检测</a:t>
            </a:r>
            <a:endParaRPr kumimoji="1" lang="en-US" altLang="zh-CN" dirty="0"/>
          </a:p>
          <a:p>
            <a:pPr marL="0" indent="0">
              <a:buNone/>
            </a:pPr>
            <a:r>
              <a:rPr kumimoji="1" lang="zh-CN" altLang="en-US" dirty="0"/>
              <a:t>            闭环前往隔离酒店（随机分配）            进行为期</a:t>
            </a:r>
            <a:r>
              <a:rPr kumimoji="1" lang="en-US" altLang="zh-CN" dirty="0">
                <a:solidFill>
                  <a:srgbClr val="FF0000"/>
                </a:solidFill>
              </a:rPr>
              <a:t>14</a:t>
            </a:r>
            <a:r>
              <a:rPr kumimoji="1" lang="zh-CN" altLang="en-US" dirty="0">
                <a:solidFill>
                  <a:srgbClr val="FF0000"/>
                </a:solidFill>
              </a:rPr>
              <a:t>天的集中隔离</a:t>
            </a:r>
            <a:r>
              <a:rPr kumimoji="1" lang="zh-CN" altLang="en-US" dirty="0"/>
              <a:t>观察</a:t>
            </a:r>
            <a:endParaRPr kumimoji="1" lang="en-US" altLang="zh-CN" dirty="0"/>
          </a:p>
          <a:p>
            <a:pPr marL="0" indent="0">
              <a:buNone/>
            </a:pPr>
            <a:r>
              <a:rPr kumimoji="1" lang="zh-CN" altLang="en-US" dirty="0"/>
              <a:t>第</a:t>
            </a:r>
            <a:r>
              <a:rPr kumimoji="1" lang="en-US" altLang="zh-CN" dirty="0"/>
              <a:t>14</a:t>
            </a:r>
            <a:r>
              <a:rPr kumimoji="1" lang="zh-CN" altLang="en-US" dirty="0"/>
              <a:t>天核酸检测阴性后，根据各地政策解除或者转移至</a:t>
            </a:r>
            <a:r>
              <a:rPr kumimoji="1" lang="zh-CN" altLang="en-US" dirty="0">
                <a:solidFill>
                  <a:srgbClr val="FF0000"/>
                </a:solidFill>
              </a:rPr>
              <a:t>居家隔离             </a:t>
            </a:r>
            <a:r>
              <a:rPr kumimoji="1" lang="zh-CN" altLang="en-US" dirty="0"/>
              <a:t>符合条件后解除所有限制</a:t>
            </a:r>
            <a:endParaRPr kumimoji="1" lang="en-US" altLang="zh-CN" dirty="0"/>
          </a:p>
          <a:p>
            <a:pPr marL="0" indent="0">
              <a:buNone/>
            </a:pPr>
            <a:endParaRPr kumimoji="1" lang="en-US" altLang="zh-CN" dirty="0"/>
          </a:p>
          <a:p>
            <a:pPr marL="0" indent="0">
              <a:buNone/>
            </a:pPr>
            <a:r>
              <a:rPr kumimoji="1" lang="zh-CN" altLang="en-US" dirty="0"/>
              <a:t>   </a:t>
            </a:r>
          </a:p>
        </p:txBody>
      </p:sp>
      <p:sp>
        <p:nvSpPr>
          <p:cNvPr id="4" name="右箭头 3">
            <a:extLst>
              <a:ext uri="{FF2B5EF4-FFF2-40B4-BE49-F238E27FC236}">
                <a16:creationId xmlns:a16="http://schemas.microsoft.com/office/drawing/2014/main" id="{28CCC0F0-9556-794D-ADC6-6BD86310326B}"/>
              </a:ext>
            </a:extLst>
          </p:cNvPr>
          <p:cNvSpPr/>
          <p:nvPr/>
        </p:nvSpPr>
        <p:spPr>
          <a:xfrm>
            <a:off x="1904009" y="736270"/>
            <a:ext cx="736269" cy="26125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右箭头 4">
            <a:extLst>
              <a:ext uri="{FF2B5EF4-FFF2-40B4-BE49-F238E27FC236}">
                <a16:creationId xmlns:a16="http://schemas.microsoft.com/office/drawing/2014/main" id="{5EA54F22-CB4C-3F47-903D-76A18C54DEBF}"/>
              </a:ext>
            </a:extLst>
          </p:cNvPr>
          <p:cNvSpPr/>
          <p:nvPr/>
        </p:nvSpPr>
        <p:spPr>
          <a:xfrm>
            <a:off x="4041566" y="736270"/>
            <a:ext cx="736269" cy="26125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右箭头 5">
            <a:extLst>
              <a:ext uri="{FF2B5EF4-FFF2-40B4-BE49-F238E27FC236}">
                <a16:creationId xmlns:a16="http://schemas.microsoft.com/office/drawing/2014/main" id="{D5DC9508-A63D-9B4B-9F87-A80F4B2B4A09}"/>
              </a:ext>
            </a:extLst>
          </p:cNvPr>
          <p:cNvSpPr/>
          <p:nvPr/>
        </p:nvSpPr>
        <p:spPr>
          <a:xfrm>
            <a:off x="7649687" y="734290"/>
            <a:ext cx="736269" cy="26125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右箭头 6">
            <a:extLst>
              <a:ext uri="{FF2B5EF4-FFF2-40B4-BE49-F238E27FC236}">
                <a16:creationId xmlns:a16="http://schemas.microsoft.com/office/drawing/2014/main" id="{BA14026C-774B-2C47-B31F-8D7BD7EFC8B2}"/>
              </a:ext>
            </a:extLst>
          </p:cNvPr>
          <p:cNvSpPr/>
          <p:nvPr/>
        </p:nvSpPr>
        <p:spPr>
          <a:xfrm>
            <a:off x="453241" y="1149927"/>
            <a:ext cx="736269" cy="26125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右箭头 7">
            <a:extLst>
              <a:ext uri="{FF2B5EF4-FFF2-40B4-BE49-F238E27FC236}">
                <a16:creationId xmlns:a16="http://schemas.microsoft.com/office/drawing/2014/main" id="{CCD3A16F-FF11-544C-A08D-CB9CF403498A}"/>
              </a:ext>
            </a:extLst>
          </p:cNvPr>
          <p:cNvSpPr/>
          <p:nvPr/>
        </p:nvSpPr>
        <p:spPr>
          <a:xfrm>
            <a:off x="5005449" y="1171699"/>
            <a:ext cx="736269" cy="26125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右箭头 8">
            <a:extLst>
              <a:ext uri="{FF2B5EF4-FFF2-40B4-BE49-F238E27FC236}">
                <a16:creationId xmlns:a16="http://schemas.microsoft.com/office/drawing/2014/main" id="{0F15E4B5-395C-A24D-ABCE-0710D6A8F251}"/>
              </a:ext>
            </a:extLst>
          </p:cNvPr>
          <p:cNvSpPr/>
          <p:nvPr/>
        </p:nvSpPr>
        <p:spPr>
          <a:xfrm>
            <a:off x="8017821" y="1149927"/>
            <a:ext cx="736269" cy="26125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右箭头 9">
            <a:extLst>
              <a:ext uri="{FF2B5EF4-FFF2-40B4-BE49-F238E27FC236}">
                <a16:creationId xmlns:a16="http://schemas.microsoft.com/office/drawing/2014/main" id="{7FC02116-20BC-6C4B-8BC1-64B4123C932F}"/>
              </a:ext>
            </a:extLst>
          </p:cNvPr>
          <p:cNvSpPr/>
          <p:nvPr/>
        </p:nvSpPr>
        <p:spPr>
          <a:xfrm>
            <a:off x="7815942" y="1516084"/>
            <a:ext cx="736269" cy="26125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右箭头 10">
            <a:extLst>
              <a:ext uri="{FF2B5EF4-FFF2-40B4-BE49-F238E27FC236}">
                <a16:creationId xmlns:a16="http://schemas.microsoft.com/office/drawing/2014/main" id="{29077895-A923-1944-8326-76F25D972645}"/>
              </a:ext>
            </a:extLst>
          </p:cNvPr>
          <p:cNvSpPr/>
          <p:nvPr/>
        </p:nvSpPr>
        <p:spPr>
          <a:xfrm>
            <a:off x="5500253" y="1957449"/>
            <a:ext cx="736269" cy="26125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右箭头 11">
            <a:extLst>
              <a:ext uri="{FF2B5EF4-FFF2-40B4-BE49-F238E27FC236}">
                <a16:creationId xmlns:a16="http://schemas.microsoft.com/office/drawing/2014/main" id="{2175DBC8-B36C-3F49-98AD-A9BF922BD43E}"/>
              </a:ext>
            </a:extLst>
          </p:cNvPr>
          <p:cNvSpPr/>
          <p:nvPr/>
        </p:nvSpPr>
        <p:spPr>
          <a:xfrm>
            <a:off x="7447807" y="1957449"/>
            <a:ext cx="736269" cy="26125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 name="右箭头 12">
            <a:extLst>
              <a:ext uri="{FF2B5EF4-FFF2-40B4-BE49-F238E27FC236}">
                <a16:creationId xmlns:a16="http://schemas.microsoft.com/office/drawing/2014/main" id="{F3766374-A6E6-DE46-9B17-1FBB39869071}"/>
              </a:ext>
            </a:extLst>
          </p:cNvPr>
          <p:cNvSpPr/>
          <p:nvPr/>
        </p:nvSpPr>
        <p:spPr>
          <a:xfrm>
            <a:off x="453241" y="2302824"/>
            <a:ext cx="736269" cy="26125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右箭头 13">
            <a:extLst>
              <a:ext uri="{FF2B5EF4-FFF2-40B4-BE49-F238E27FC236}">
                <a16:creationId xmlns:a16="http://schemas.microsoft.com/office/drawing/2014/main" id="{CEBAE8F6-4189-1F4B-9D11-A268A6140A87}"/>
              </a:ext>
            </a:extLst>
          </p:cNvPr>
          <p:cNvSpPr/>
          <p:nvPr/>
        </p:nvSpPr>
        <p:spPr>
          <a:xfrm>
            <a:off x="4502726" y="2372097"/>
            <a:ext cx="736269" cy="26125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右箭头 14">
            <a:extLst>
              <a:ext uri="{FF2B5EF4-FFF2-40B4-BE49-F238E27FC236}">
                <a16:creationId xmlns:a16="http://schemas.microsoft.com/office/drawing/2014/main" id="{80841200-D7C1-F248-9EF3-4DC6BDAB0963}"/>
              </a:ext>
            </a:extLst>
          </p:cNvPr>
          <p:cNvSpPr/>
          <p:nvPr/>
        </p:nvSpPr>
        <p:spPr>
          <a:xfrm>
            <a:off x="8385955" y="2383972"/>
            <a:ext cx="736269" cy="26125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右箭头 15">
            <a:extLst>
              <a:ext uri="{FF2B5EF4-FFF2-40B4-BE49-F238E27FC236}">
                <a16:creationId xmlns:a16="http://schemas.microsoft.com/office/drawing/2014/main" id="{65FC8542-3C6D-5843-A24B-D9068ECAA869}"/>
              </a:ext>
            </a:extLst>
          </p:cNvPr>
          <p:cNvSpPr/>
          <p:nvPr/>
        </p:nvSpPr>
        <p:spPr>
          <a:xfrm>
            <a:off x="6913418" y="2694709"/>
            <a:ext cx="736269" cy="26125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35331221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A8532970-755A-BC42-A0BE-CC808391DFEB}"/>
              </a:ext>
            </a:extLst>
          </p:cNvPr>
          <p:cNvSpPr>
            <a:spLocks noGrp="1"/>
          </p:cNvSpPr>
          <p:nvPr>
            <p:ph idx="1"/>
          </p:nvPr>
        </p:nvSpPr>
        <p:spPr>
          <a:xfrm>
            <a:off x="83127" y="0"/>
            <a:ext cx="10711543" cy="6697683"/>
          </a:xfrm>
        </p:spPr>
        <p:txBody>
          <a:bodyPr>
            <a:normAutofit fontScale="70000" lnSpcReduction="20000"/>
          </a:bodyPr>
          <a:lstStyle/>
          <a:p>
            <a:pPr marL="0" indent="0">
              <a:buNone/>
            </a:pPr>
            <a:endParaRPr kumimoji="1" lang="en-US" altLang="zh-CN" dirty="0"/>
          </a:p>
          <a:p>
            <a:r>
              <a:rPr lang="zh-CN" altLang="en-US" sz="2600" b="1" dirty="0">
                <a:solidFill>
                  <a:srgbClr val="FF0000"/>
                </a:solidFill>
              </a:rPr>
              <a:t>关于搭乘航班赴华人员须凭新冠病毒核酸检测及血清抗体检测双阴性证明乘机的通知</a:t>
            </a:r>
            <a:endParaRPr lang="en-US" altLang="zh-CN" sz="2600" dirty="0">
              <a:solidFill>
                <a:srgbClr val="FF0000"/>
              </a:solidFill>
            </a:endParaRPr>
          </a:p>
          <a:p>
            <a:r>
              <a:rPr lang="zh-CN" altLang="en-US" dirty="0"/>
              <a:t>　　为减少疫情跨境传播，自</a:t>
            </a:r>
            <a:r>
              <a:rPr lang="en-US" altLang="zh-CN" dirty="0"/>
              <a:t>2020</a:t>
            </a:r>
            <a:r>
              <a:rPr lang="zh-CN" altLang="en-US" dirty="0"/>
              <a:t>年</a:t>
            </a:r>
            <a:r>
              <a:rPr lang="en-US" altLang="zh-CN" dirty="0"/>
              <a:t>11</a:t>
            </a:r>
            <a:r>
              <a:rPr lang="zh-CN" altLang="en-US" dirty="0"/>
              <a:t>月</a:t>
            </a:r>
            <a:r>
              <a:rPr lang="en-US" altLang="zh-CN" dirty="0"/>
              <a:t>7</a:t>
            </a:r>
            <a:r>
              <a:rPr lang="zh-CN" altLang="en-US" dirty="0"/>
              <a:t>日起，自加拿大搭乘航班赴华的中、外籍乘客，须</a:t>
            </a:r>
            <a:r>
              <a:rPr lang="zh-CN" altLang="en-US" dirty="0">
                <a:solidFill>
                  <a:srgbClr val="FF0000"/>
                </a:solidFill>
              </a:rPr>
              <a:t>凭登机前</a:t>
            </a:r>
            <a:r>
              <a:rPr lang="en-US" altLang="zh-CN" dirty="0">
                <a:solidFill>
                  <a:srgbClr val="FF0000"/>
                </a:solidFill>
              </a:rPr>
              <a:t>2</a:t>
            </a:r>
            <a:r>
              <a:rPr lang="zh-CN" altLang="en-US" dirty="0">
                <a:solidFill>
                  <a:srgbClr val="FF0000"/>
                </a:solidFill>
              </a:rPr>
              <a:t>天内</a:t>
            </a:r>
            <a:r>
              <a:rPr lang="zh-CN" altLang="en-US" dirty="0"/>
              <a:t>在加拿大采样的新冠病毒</a:t>
            </a:r>
            <a:r>
              <a:rPr lang="zh-CN" altLang="en-US" dirty="0">
                <a:solidFill>
                  <a:srgbClr val="FF0000"/>
                </a:solidFill>
              </a:rPr>
              <a:t>核酸检测阴性证明</a:t>
            </a:r>
            <a:r>
              <a:rPr lang="zh-CN" altLang="en-US" dirty="0"/>
              <a:t>和</a:t>
            </a:r>
            <a:r>
              <a:rPr lang="zh-CN" altLang="en-US" dirty="0">
                <a:solidFill>
                  <a:srgbClr val="FF0000"/>
                </a:solidFill>
              </a:rPr>
              <a:t>血清特异性</a:t>
            </a:r>
            <a:r>
              <a:rPr lang="en-GB" altLang="zh-CN" dirty="0">
                <a:solidFill>
                  <a:srgbClr val="FF0000"/>
                </a:solidFill>
              </a:rPr>
              <a:t>IgM</a:t>
            </a:r>
            <a:r>
              <a:rPr lang="zh-CN" altLang="en-US" dirty="0">
                <a:solidFill>
                  <a:srgbClr val="FF0000"/>
                </a:solidFill>
              </a:rPr>
              <a:t>抗体</a:t>
            </a:r>
            <a:r>
              <a:rPr lang="zh-CN" altLang="en-US" dirty="0"/>
              <a:t>（简称“血清抗体”）检测阴性证明登机，两者缺一不可。现就具体要求通知如下：</a:t>
            </a:r>
          </a:p>
          <a:p>
            <a:r>
              <a:rPr lang="zh-CN" altLang="en-US" dirty="0"/>
              <a:t>　　一、检测时间</a:t>
            </a:r>
          </a:p>
          <a:p>
            <a:r>
              <a:rPr lang="zh-CN" altLang="en-US" dirty="0"/>
              <a:t>　　核酸检测和抗体检测均应于乘客登机前</a:t>
            </a:r>
            <a:r>
              <a:rPr lang="en-US" altLang="zh-CN" dirty="0"/>
              <a:t>2</a:t>
            </a:r>
            <a:r>
              <a:rPr lang="zh-CN" altLang="en-US" dirty="0"/>
              <a:t>天内在加拿大完成，以采样时间为准。如</a:t>
            </a:r>
            <a:r>
              <a:rPr lang="en-US" altLang="zh-CN" dirty="0"/>
              <a:t>12</a:t>
            </a:r>
            <a:r>
              <a:rPr lang="zh-CN" altLang="en-US" dirty="0"/>
              <a:t>月</a:t>
            </a:r>
            <a:r>
              <a:rPr lang="en-US" altLang="zh-CN" dirty="0"/>
              <a:t>1</a:t>
            </a:r>
            <a:r>
              <a:rPr lang="zh-CN" altLang="en-US" dirty="0"/>
              <a:t>日接受检测取样，则航班时间应不晚于</a:t>
            </a:r>
            <a:r>
              <a:rPr lang="en-US" altLang="zh-CN" dirty="0"/>
              <a:t>12</a:t>
            </a:r>
            <a:r>
              <a:rPr lang="zh-CN" altLang="en-US" dirty="0"/>
              <a:t>月</a:t>
            </a:r>
            <a:r>
              <a:rPr lang="en-US" altLang="zh-CN" dirty="0"/>
              <a:t>3</a:t>
            </a:r>
            <a:r>
              <a:rPr lang="zh-CN" altLang="en-US" dirty="0"/>
              <a:t>日。反言之，如航班时间为</a:t>
            </a:r>
            <a:r>
              <a:rPr lang="en-US" altLang="zh-CN" dirty="0"/>
              <a:t>12</a:t>
            </a:r>
            <a:r>
              <a:rPr lang="zh-CN" altLang="en-US" dirty="0"/>
              <a:t>月</a:t>
            </a:r>
            <a:r>
              <a:rPr lang="en-US" altLang="zh-CN" dirty="0"/>
              <a:t>3</a:t>
            </a:r>
            <a:r>
              <a:rPr lang="zh-CN" altLang="en-US" dirty="0"/>
              <a:t>日，则取样时间应在</a:t>
            </a:r>
            <a:r>
              <a:rPr lang="en-US" altLang="zh-CN" dirty="0"/>
              <a:t>12</a:t>
            </a:r>
            <a:r>
              <a:rPr lang="zh-CN" altLang="en-US" dirty="0"/>
              <a:t>月</a:t>
            </a:r>
            <a:r>
              <a:rPr lang="en-US" altLang="zh-CN" dirty="0"/>
              <a:t>1</a:t>
            </a:r>
            <a:r>
              <a:rPr lang="zh-CN" altLang="en-US" dirty="0"/>
              <a:t>日（含）之后。</a:t>
            </a:r>
          </a:p>
          <a:p>
            <a:r>
              <a:rPr lang="zh-CN" altLang="en-US" dirty="0"/>
              <a:t>　　二、检测机构</a:t>
            </a:r>
          </a:p>
          <a:p>
            <a:r>
              <a:rPr lang="zh-CN" altLang="en-US" dirty="0"/>
              <a:t>　　您可以在加拿大卫生部门认可的任何检测点、医院、药房等机构检测。由于各地情况不同，两项检测在同一机构办理或分别在不同机构办理都可以。具体情况请向当地卫生部门了解查询。请务必提前向检测机构确认能满足检测时限要求。目前驻加拿大使领馆已确认的部分检测机构名单附后。</a:t>
            </a:r>
          </a:p>
          <a:p>
            <a:r>
              <a:rPr lang="zh-CN" altLang="en-US" dirty="0"/>
              <a:t>　　三、检测要求</a:t>
            </a:r>
          </a:p>
          <a:p>
            <a:r>
              <a:rPr lang="zh-CN" altLang="en-US" dirty="0"/>
              <a:t>　　（一）直飞赴华旅客。从加拿大搭乘直飞航班赴华的人员，包括来加中转乘客，应在</a:t>
            </a:r>
            <a:r>
              <a:rPr lang="zh-CN" altLang="en-US" dirty="0">
                <a:solidFill>
                  <a:srgbClr val="FF0000"/>
                </a:solidFill>
              </a:rPr>
              <a:t>登机前</a:t>
            </a:r>
            <a:r>
              <a:rPr lang="en-US" altLang="zh-CN" dirty="0">
                <a:solidFill>
                  <a:srgbClr val="FF0000"/>
                </a:solidFill>
              </a:rPr>
              <a:t>2</a:t>
            </a:r>
            <a:r>
              <a:rPr lang="zh-CN" altLang="en-US" dirty="0">
                <a:solidFill>
                  <a:srgbClr val="FF0000"/>
                </a:solidFill>
              </a:rPr>
              <a:t>天内</a:t>
            </a:r>
            <a:r>
              <a:rPr lang="zh-CN" altLang="en-US" dirty="0"/>
              <a:t>在加拿大卫生部门认可的检测机构完成核酸和血清</a:t>
            </a:r>
            <a:r>
              <a:rPr lang="en-GB" altLang="zh-CN" dirty="0"/>
              <a:t>IgM</a:t>
            </a:r>
            <a:r>
              <a:rPr lang="zh-CN" altLang="en-US" dirty="0"/>
              <a:t>抗体各一次采样、检测，并凭检测机构出具的核酸检测、血清</a:t>
            </a:r>
            <a:r>
              <a:rPr lang="en-GB" altLang="zh-CN" dirty="0"/>
              <a:t>IgM</a:t>
            </a:r>
            <a:r>
              <a:rPr lang="zh-CN" altLang="en-US" dirty="0"/>
              <a:t>抗体检测阴性证明登机。中、外籍乘客无需申领带“</a:t>
            </a:r>
            <a:r>
              <a:rPr lang="en-GB" altLang="zh-CN" dirty="0"/>
              <a:t>HS”</a:t>
            </a:r>
            <a:r>
              <a:rPr lang="zh-CN" altLang="en-US" dirty="0"/>
              <a:t>标识的绿色健康码或带“</a:t>
            </a:r>
            <a:r>
              <a:rPr lang="en-GB" altLang="zh-CN" dirty="0"/>
              <a:t>HDC”</a:t>
            </a:r>
            <a:r>
              <a:rPr lang="zh-CN" altLang="en-US" dirty="0"/>
              <a:t>标识的健康状况声明书绿色二维码。</a:t>
            </a:r>
          </a:p>
          <a:p>
            <a:r>
              <a:rPr lang="zh-CN" altLang="en-US" dirty="0"/>
              <a:t>　　请注意：如证明系电子版，请打印携带。航空公司将严格查验并留存证明。由于加拿大各机场无法提供检测，请加拿大以外乘客尽可能不到加拿大转机赴华。加拿大仍在实施入境限制措施，存在因转机产生的滞留、遣返等风险。</a:t>
            </a:r>
          </a:p>
          <a:p>
            <a:r>
              <a:rPr lang="zh-CN" altLang="en-US" dirty="0"/>
              <a:t>　　（二）前往第三国中转赴华旅客。考虑到很多中转机场不具备检测条件，为避免滞留中转地，减少旅途感染风险，强烈建议自加拿大赴华人员乘坐直飞航班。如确需经第三国中转乘机赴华，请务必了解入境规定以及防疫和检测要求，提前做好充分准备，防止滞留。乘机人员须在加拿大进行第一次核酸检测和血清</a:t>
            </a:r>
            <a:r>
              <a:rPr lang="en-GB" altLang="zh-CN" dirty="0"/>
              <a:t>IgM</a:t>
            </a:r>
            <a:r>
              <a:rPr lang="zh-CN" altLang="en-US" dirty="0"/>
              <a:t>抗体检测，并凭上述检测证明登机。抵达中转国后，应进行第二次核酸检测和血清</a:t>
            </a:r>
            <a:r>
              <a:rPr lang="en-GB" altLang="zh-CN" dirty="0"/>
              <a:t>IgM</a:t>
            </a:r>
            <a:r>
              <a:rPr lang="zh-CN" altLang="en-US" dirty="0"/>
              <a:t>抗体检测，并向驻中转国（赴华直飞航班起飞国）使领馆申领带“</a:t>
            </a:r>
            <a:r>
              <a:rPr lang="en-GB" altLang="zh-CN" dirty="0"/>
              <a:t>HS”</a:t>
            </a:r>
            <a:r>
              <a:rPr lang="zh-CN" altLang="en-US" dirty="0"/>
              <a:t>标识的绿色健康码或带“</a:t>
            </a:r>
            <a:r>
              <a:rPr lang="en-GB" altLang="zh-CN" dirty="0"/>
              <a:t>HDC”</a:t>
            </a:r>
            <a:r>
              <a:rPr lang="zh-CN" altLang="en-US" dirty="0"/>
              <a:t>标识的健康状况声明书绿色二维码。</a:t>
            </a:r>
          </a:p>
          <a:p>
            <a:r>
              <a:rPr lang="zh-CN" altLang="en-US" dirty="0"/>
              <a:t>　　第一次检测在加拿大进行，须于登机前</a:t>
            </a:r>
            <a:r>
              <a:rPr lang="en-US" altLang="zh-CN" dirty="0"/>
              <a:t>2</a:t>
            </a:r>
            <a:r>
              <a:rPr lang="zh-CN" altLang="en-US" dirty="0"/>
              <a:t>天内完成采样、检测，获得核酸检测、血清</a:t>
            </a:r>
            <a:r>
              <a:rPr lang="en-GB" altLang="zh-CN" dirty="0"/>
              <a:t>IgM</a:t>
            </a:r>
            <a:r>
              <a:rPr lang="zh-CN" altLang="en-US" dirty="0"/>
              <a:t>抗体检测阴性证明。</a:t>
            </a:r>
          </a:p>
          <a:p>
            <a:r>
              <a:rPr lang="zh-CN" altLang="en-US" dirty="0"/>
              <a:t>　　第二次检测在中转国（赴华直飞航班起飞国）进行，并于中转地登机前</a:t>
            </a:r>
            <a:r>
              <a:rPr lang="en-US" altLang="zh-CN" dirty="0"/>
              <a:t>2</a:t>
            </a:r>
            <a:r>
              <a:rPr lang="zh-CN" altLang="en-US" dirty="0"/>
              <a:t>天内完成采样、检测，获得核酸检测、血清</a:t>
            </a:r>
            <a:r>
              <a:rPr lang="en-GB" altLang="zh-CN" dirty="0"/>
              <a:t>IgM</a:t>
            </a:r>
            <a:r>
              <a:rPr lang="zh-CN" altLang="en-US" dirty="0"/>
              <a:t>抗体检测阴性证明。如何在当地申领带“</a:t>
            </a:r>
            <a:r>
              <a:rPr lang="en-GB" altLang="zh-CN" dirty="0"/>
              <a:t>HS”</a:t>
            </a:r>
            <a:r>
              <a:rPr lang="zh-CN" altLang="en-US" dirty="0"/>
              <a:t>标识的绿色健康码或带“</a:t>
            </a:r>
            <a:r>
              <a:rPr lang="en-GB" altLang="zh-CN" dirty="0"/>
              <a:t>HDC”</a:t>
            </a:r>
            <a:r>
              <a:rPr lang="zh-CN" altLang="en-US" dirty="0"/>
              <a:t>标识的健康状况声明书绿色二维码，请直接登录中国驻中转地使领馆官网查询。</a:t>
            </a:r>
          </a:p>
          <a:p>
            <a:r>
              <a:rPr lang="zh-CN" altLang="en-US" dirty="0"/>
              <a:t>　　四、特别提醒</a:t>
            </a:r>
          </a:p>
          <a:p>
            <a:r>
              <a:rPr lang="zh-CN" altLang="en-US" dirty="0"/>
              <a:t>　　（一）请务必确认检测机构资质。如伪造检测证明，危害他人或公共卫生健康安全，须依法承担相应的法律责任。</a:t>
            </a:r>
          </a:p>
          <a:p>
            <a:r>
              <a:rPr lang="zh-CN" altLang="en-US" dirty="0"/>
              <a:t>　　（二）请坚持“</a:t>
            </a:r>
            <a:r>
              <a:rPr lang="zh-CN" altLang="en-US" dirty="0">
                <a:solidFill>
                  <a:srgbClr val="FF0000"/>
                </a:solidFill>
              </a:rPr>
              <a:t>非必要，不旅行</a:t>
            </a:r>
            <a:r>
              <a:rPr lang="zh-CN" altLang="en-US" dirty="0"/>
              <a:t>”原则。如确需跨境旅行，请在完成检测采样后，应尽量居家隔离，不要随意外出，不参与各类聚集性活动；如确需外出，务必加强防疫措施。如登机前出现疑似症状，请取消行程，及时检测就医。</a:t>
            </a:r>
          </a:p>
          <a:p>
            <a:pPr marL="0" indent="0">
              <a:buNone/>
            </a:pPr>
            <a:endParaRPr kumimoji="1" lang="zh-CN" altLang="en-US" dirty="0"/>
          </a:p>
        </p:txBody>
      </p:sp>
    </p:spTree>
    <p:extLst>
      <p:ext uri="{BB962C8B-B14F-4D97-AF65-F5344CB8AC3E}">
        <p14:creationId xmlns:p14="http://schemas.microsoft.com/office/powerpoint/2010/main" val="9032052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66721056-4C95-F243-AC93-B9FD68AB00EA}"/>
              </a:ext>
            </a:extLst>
          </p:cNvPr>
          <p:cNvSpPr>
            <a:spLocks noGrp="1"/>
          </p:cNvSpPr>
          <p:nvPr>
            <p:ph idx="1"/>
          </p:nvPr>
        </p:nvSpPr>
        <p:spPr>
          <a:xfrm>
            <a:off x="154379" y="83127"/>
            <a:ext cx="11162805" cy="6774873"/>
          </a:xfrm>
        </p:spPr>
        <p:txBody>
          <a:bodyPr>
            <a:normAutofit fontScale="92500" lnSpcReduction="20000"/>
          </a:bodyPr>
          <a:lstStyle/>
          <a:p>
            <a:r>
              <a:rPr lang="zh-CN" altLang="en-US" b="1" dirty="0">
                <a:solidFill>
                  <a:srgbClr val="FF0000"/>
                </a:solidFill>
              </a:rPr>
              <a:t>凭绿色健康码登机的常见问题解答</a:t>
            </a:r>
            <a:endParaRPr lang="en-US" altLang="zh-CN" dirty="0">
              <a:solidFill>
                <a:srgbClr val="FF0000"/>
              </a:solidFill>
            </a:endParaRPr>
          </a:p>
          <a:p>
            <a:r>
              <a:rPr lang="zh-CN" altLang="en-US" dirty="0"/>
              <a:t>　　</a:t>
            </a:r>
            <a:r>
              <a:rPr lang="en-US" altLang="zh-CN" b="1" dirty="0"/>
              <a:t>1</a:t>
            </a:r>
            <a:r>
              <a:rPr lang="zh-CN" altLang="en-US" b="1" dirty="0"/>
              <a:t>、如遇节假日做不了检测怎么办？</a:t>
            </a:r>
            <a:endParaRPr lang="zh-CN" altLang="en-US" dirty="0"/>
          </a:p>
          <a:p>
            <a:r>
              <a:rPr lang="zh-CN" altLang="en-US" dirty="0"/>
              <a:t>　　如遇节假日检测机构不能正常营业，您的行程必将受到影响，请务必提前联系检测机构确认。如无法按时检测并向驻加使领馆申领健康码，请您联系航空公司调整行期。 </a:t>
            </a:r>
          </a:p>
          <a:p>
            <a:r>
              <a:rPr lang="zh-CN" altLang="en-US" dirty="0"/>
              <a:t>　　如遇长假，航空公司也可能调整航班安排，请您提前联系确认。 </a:t>
            </a:r>
          </a:p>
          <a:p>
            <a:r>
              <a:rPr lang="zh-CN" altLang="en-US" dirty="0"/>
              <a:t>　　</a:t>
            </a:r>
            <a:r>
              <a:rPr lang="en-US" altLang="zh-CN" b="1" dirty="0"/>
              <a:t>2</a:t>
            </a:r>
            <a:r>
              <a:rPr lang="zh-CN" altLang="en-US" b="1" dirty="0"/>
              <a:t>、驻加使领馆审发健康码需要多长时间？节假日和周末也审发吗？</a:t>
            </a:r>
            <a:endParaRPr lang="zh-CN" altLang="en-US" dirty="0"/>
          </a:p>
          <a:p>
            <a:r>
              <a:rPr lang="zh-CN" altLang="en-US" dirty="0"/>
              <a:t>　　驻加使领馆会在收到申请后尽快审发健康码，包括周末和节假日，以确保乘客顺利登机赴华。为避免耽误您的行程，请尽可能在获取检测证明后，马上登录健康码微信小程序或网页版提交申请。</a:t>
            </a:r>
          </a:p>
          <a:p>
            <a:r>
              <a:rPr lang="zh-CN" altLang="en-US" dirty="0"/>
              <a:t>　　</a:t>
            </a:r>
            <a:r>
              <a:rPr lang="en-US" altLang="zh-CN" b="1" dirty="0"/>
              <a:t>3</a:t>
            </a:r>
            <a:r>
              <a:rPr lang="zh-CN" altLang="en-US" b="1" dirty="0"/>
              <a:t>、</a:t>
            </a:r>
            <a:r>
              <a:rPr lang="en-US" altLang="zh-CN" b="1" dirty="0"/>
              <a:t>3</a:t>
            </a:r>
            <a:r>
              <a:rPr lang="zh-CN" altLang="en-US" b="1" dirty="0"/>
              <a:t>岁以下儿童是否需要申请健康码？</a:t>
            </a:r>
            <a:endParaRPr lang="zh-CN" altLang="en-US" dirty="0"/>
          </a:p>
          <a:p>
            <a:r>
              <a:rPr lang="zh-CN" altLang="en-US" dirty="0"/>
              <a:t>　　答： </a:t>
            </a:r>
            <a:r>
              <a:rPr lang="en-US" altLang="zh-CN" dirty="0"/>
              <a:t>3</a:t>
            </a:r>
            <a:r>
              <a:rPr lang="zh-CN" altLang="en-US" dirty="0"/>
              <a:t>周岁（含</a:t>
            </a:r>
            <a:r>
              <a:rPr lang="en-US" altLang="zh-CN" dirty="0"/>
              <a:t>3</a:t>
            </a:r>
            <a:r>
              <a:rPr lang="zh-CN" altLang="en-US" dirty="0"/>
              <a:t>岁）以下婴幼儿且当地检测机构不予检测的，无需进行双检测，亦无需申请健康码，但登机前须由航空公司现场检测体温正常，并请陪同父母或合法监护人在现场签署免责声明书。 </a:t>
            </a:r>
          </a:p>
          <a:p>
            <a:r>
              <a:rPr lang="zh-CN" altLang="en-US" dirty="0"/>
              <a:t>　　</a:t>
            </a:r>
            <a:r>
              <a:rPr lang="en-US" altLang="zh-CN" b="1" dirty="0"/>
              <a:t>4</a:t>
            </a:r>
            <a:r>
              <a:rPr lang="zh-CN" altLang="en-US" b="1" dirty="0"/>
              <a:t>、申请健康码时，应选择哪个使领馆？</a:t>
            </a:r>
            <a:endParaRPr lang="zh-CN" altLang="en-US" dirty="0"/>
          </a:p>
          <a:p>
            <a:r>
              <a:rPr lang="zh-CN" altLang="en-US" dirty="0"/>
              <a:t>　　答：请根据检测地所属驻加使领馆领区选择相应的使领馆。 </a:t>
            </a:r>
          </a:p>
          <a:p>
            <a:r>
              <a:rPr lang="zh-CN" altLang="en-US" dirty="0"/>
              <a:t>　　</a:t>
            </a:r>
            <a:r>
              <a:rPr lang="en-US" altLang="zh-CN" b="1" dirty="0"/>
              <a:t>5</a:t>
            </a:r>
            <a:r>
              <a:rPr lang="zh-CN" altLang="en-US" b="1" dirty="0"/>
              <a:t>、绿色健康码有时限吗？</a:t>
            </a:r>
            <a:endParaRPr lang="zh-CN" altLang="en-US" dirty="0"/>
          </a:p>
          <a:p>
            <a:r>
              <a:rPr lang="zh-CN" altLang="en-US" dirty="0"/>
              <a:t>　　答：绿色健康码生成后会自动显示失效时间，请务必留意。特别是从加东地区到温哥华转机赴华时，请务必考虑时差影响。请到温哥华后即查看绿色健康码失效时间，提前在机场办理登机手续，以免绿色健康码失效后不能登机。 </a:t>
            </a:r>
          </a:p>
          <a:p>
            <a:r>
              <a:rPr lang="zh-CN" altLang="en-US" dirty="0"/>
              <a:t>　　</a:t>
            </a:r>
            <a:r>
              <a:rPr lang="en-US" altLang="zh-CN" b="1" dirty="0"/>
              <a:t>6</a:t>
            </a:r>
            <a:r>
              <a:rPr lang="zh-CN" altLang="en-US" b="1" dirty="0"/>
              <a:t>、如果我搭乘加航航班从渥太华出发，前往温哥华转乘国航航班回国，但加航因机械故障延误</a:t>
            </a:r>
            <a:r>
              <a:rPr lang="en-US" altLang="zh-CN" b="1" dirty="0"/>
              <a:t>4</a:t>
            </a:r>
            <a:r>
              <a:rPr lang="zh-CN" altLang="en-US" b="1" dirty="0"/>
              <a:t>小时，导致将不能在绿色健康码有效时限内赶上国航当日直飞国内的航班，能否凭失效了几个小时的健康码登机？</a:t>
            </a:r>
            <a:endParaRPr lang="zh-CN" altLang="en-US" dirty="0"/>
          </a:p>
          <a:p>
            <a:r>
              <a:rPr lang="zh-CN" altLang="en-US" dirty="0"/>
              <a:t>　　答：不能。您必须在绿色健康码失效前登机。如在加拿大转机的加国内航班延误，请您重新做好妥善安排。您可以改签他日航班，重新在当地（如渥太华）做双检测并申请绿色健康码。您也可以改签他日航班，提前到赴华航班出发地（如温哥华）重新做双检测并申请绿色健康码。 </a:t>
            </a:r>
          </a:p>
          <a:p>
            <a:r>
              <a:rPr lang="zh-CN" altLang="en-US" dirty="0"/>
              <a:t>　</a:t>
            </a:r>
            <a:endParaRPr kumimoji="1" lang="zh-CN" altLang="en-US" dirty="0"/>
          </a:p>
        </p:txBody>
      </p:sp>
    </p:spTree>
    <p:extLst>
      <p:ext uri="{BB962C8B-B14F-4D97-AF65-F5344CB8AC3E}">
        <p14:creationId xmlns:p14="http://schemas.microsoft.com/office/powerpoint/2010/main" val="27837716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2C431622-8B34-B049-8A5B-2CE1D4B51CAA}"/>
              </a:ext>
            </a:extLst>
          </p:cNvPr>
          <p:cNvSpPr>
            <a:spLocks noGrp="1"/>
          </p:cNvSpPr>
          <p:nvPr>
            <p:ph idx="1"/>
          </p:nvPr>
        </p:nvSpPr>
        <p:spPr>
          <a:xfrm>
            <a:off x="142503" y="118753"/>
            <a:ext cx="10889673" cy="6739247"/>
          </a:xfrm>
        </p:spPr>
        <p:txBody>
          <a:bodyPr/>
          <a:lstStyle/>
          <a:p>
            <a:r>
              <a:rPr lang="zh-CN" altLang="en-US" dirty="0"/>
              <a:t>　</a:t>
            </a:r>
            <a:r>
              <a:rPr lang="en-US" altLang="zh-CN" b="1" dirty="0"/>
              <a:t>7</a:t>
            </a:r>
            <a:r>
              <a:rPr lang="zh-CN" altLang="en-US" b="1" dirty="0"/>
              <a:t>、获得绿色健康码后，是否还需要持纸质报告登机？</a:t>
            </a:r>
            <a:endParaRPr lang="zh-CN" altLang="en-US" dirty="0"/>
          </a:p>
          <a:p>
            <a:r>
              <a:rPr lang="zh-CN" altLang="en-US" dirty="0"/>
              <a:t>　　答：自</a:t>
            </a:r>
            <a:r>
              <a:rPr lang="en-US" altLang="zh-CN" dirty="0"/>
              <a:t>12</a:t>
            </a:r>
            <a:r>
              <a:rPr lang="zh-CN" altLang="en-US" dirty="0"/>
              <a:t>月</a:t>
            </a:r>
            <a:r>
              <a:rPr lang="en-US" altLang="zh-CN" dirty="0"/>
              <a:t>1</a:t>
            </a:r>
            <a:r>
              <a:rPr lang="zh-CN" altLang="en-US" dirty="0"/>
              <a:t>日起赴华乘客凭绿色健康码登机，此前凭检测证明直接登机的做法不再适用。如果您是请他人代为申请绿色健康码，需请代申报人在您办理登机手续时，通过视频将您的实时动态绿色健康码出示给航司工作人员。如无法视频，请向航空公司工作人员出示绿色健康码截屏及检测证明原件。 </a:t>
            </a:r>
          </a:p>
          <a:p>
            <a:r>
              <a:rPr lang="zh-CN" altLang="en-US" dirty="0"/>
              <a:t>　　</a:t>
            </a:r>
            <a:r>
              <a:rPr lang="en-US" altLang="zh-CN" b="1" dirty="0"/>
              <a:t>8</a:t>
            </a:r>
            <a:r>
              <a:rPr lang="zh-CN" altLang="en-US" b="1" dirty="0"/>
              <a:t>、乘坐加航航班技术经停韩国（即航班所有乘客不下飞机），是否需要在韩国进行第二次检测？</a:t>
            </a:r>
            <a:endParaRPr lang="zh-CN" altLang="en-US" dirty="0"/>
          </a:p>
          <a:p>
            <a:r>
              <a:rPr lang="zh-CN" altLang="en-US" dirty="0"/>
              <a:t>　　答：无需做第二次检测。请特别注意，如您乘坐该航班，在通过健康码微信小程序或网页版申报信息时，“直达中国航班的出发地”请填写“加拿大”，勿填写“韩国”，否则可能导致申请不通过。</a:t>
            </a:r>
          </a:p>
          <a:p>
            <a:r>
              <a:rPr lang="zh-CN" altLang="en-US" dirty="0"/>
              <a:t>　　</a:t>
            </a:r>
            <a:r>
              <a:rPr lang="en-US" altLang="zh-CN" b="1" dirty="0"/>
              <a:t>9</a:t>
            </a:r>
            <a:r>
              <a:rPr lang="zh-CN" altLang="en-US" b="1" dirty="0"/>
              <a:t>、我无法通过健康码微信小程序或网页版上传图片文件（如检测报告），但已根据提示通过指定邮箱将图片文件发给使领馆了，为何一直未收到绿色健康码？</a:t>
            </a:r>
            <a:endParaRPr lang="zh-CN" altLang="en-US" dirty="0"/>
          </a:p>
          <a:p>
            <a:r>
              <a:rPr lang="zh-CN" altLang="en-US" dirty="0"/>
              <a:t>　　答：正常情况下，三次上传图片文件失败后，健康码微信小程序或网页版就会提示您通过指定邮件发送图片文件。</a:t>
            </a:r>
            <a:r>
              <a:rPr lang="zh-CN" altLang="en-US" b="1" dirty="0"/>
              <a:t>此时，切勿直接离开小程序界面或关闭网页，而要继续选择“确认”并完成“提交”操作</a:t>
            </a:r>
            <a:r>
              <a:rPr lang="zh-CN" altLang="en-US" dirty="0"/>
              <a:t>，否则驻加使领馆将收不到审核申请。</a:t>
            </a:r>
          </a:p>
          <a:p>
            <a:r>
              <a:rPr lang="zh-CN" altLang="en-US" dirty="0"/>
              <a:t>　　</a:t>
            </a:r>
            <a:r>
              <a:rPr lang="en-US" altLang="zh-CN" b="1" dirty="0"/>
              <a:t>10</a:t>
            </a:r>
            <a:r>
              <a:rPr lang="zh-CN" altLang="en-US" b="1" dirty="0"/>
              <a:t>、如在申请健康码时遇到技术问题，可以联系谁？</a:t>
            </a:r>
            <a:endParaRPr lang="zh-CN" altLang="en-US" dirty="0"/>
          </a:p>
          <a:p>
            <a:r>
              <a:rPr lang="zh-CN" altLang="en-US" dirty="0"/>
              <a:t>　　答：健康码微信小程序页面右上方有“常见问题解答”，您可以点击查看双检测政策、小程序技术方面的问题解答。如果常见问题解答里没有您希望了解的内容，您还可以通过外交部</a:t>
            </a:r>
            <a:r>
              <a:rPr lang="en-US" altLang="zh-CN" dirty="0"/>
              <a:t>12308</a:t>
            </a:r>
            <a:r>
              <a:rPr lang="zh-CN" altLang="en-US" dirty="0"/>
              <a:t>小程序，使用在线客户</a:t>
            </a:r>
            <a:r>
              <a:rPr lang="en-US" altLang="zh-CN" dirty="0"/>
              <a:t>-</a:t>
            </a:r>
            <a:r>
              <a:rPr lang="zh-CN" altLang="en-US" dirty="0"/>
              <a:t>客服咨询功能进行咨询，或拨打外交部全球领事保护与服务应急热线（</a:t>
            </a:r>
            <a:r>
              <a:rPr lang="en-US" altLang="zh-CN" dirty="0"/>
              <a:t>24</a:t>
            </a:r>
            <a:r>
              <a:rPr lang="zh-CN" altLang="en-US" dirty="0"/>
              <a:t>小时）</a:t>
            </a:r>
            <a:r>
              <a:rPr lang="en-US" altLang="zh-CN" dirty="0"/>
              <a:t>86-10-12308/86-10-59913991</a:t>
            </a:r>
            <a:r>
              <a:rPr lang="zh-CN" altLang="en-US" dirty="0"/>
              <a:t>，或联系驻加使领馆咨询。</a:t>
            </a:r>
            <a:endParaRPr lang="en-US" altLang="zh-CN" dirty="0"/>
          </a:p>
          <a:p>
            <a:r>
              <a:rPr kumimoji="1" lang="zh-CN" altLang="en-US" dirty="0"/>
              <a:t>        </a:t>
            </a:r>
            <a:r>
              <a:rPr lang="en-US" altLang="zh-CN" b="1" dirty="0"/>
              <a:t>11.</a:t>
            </a:r>
            <a:r>
              <a:rPr lang="zh-CN" altLang="en-US" b="1" dirty="0"/>
              <a:t>纽省有没有双阴检测机构？</a:t>
            </a:r>
            <a:endParaRPr lang="en-US" altLang="zh-CN" b="1" dirty="0"/>
          </a:p>
          <a:p>
            <a:r>
              <a:rPr kumimoji="1" lang="zh-CN" altLang="en-US" dirty="0"/>
              <a:t>        答：有，</a:t>
            </a:r>
            <a:r>
              <a:rPr kumimoji="1" lang="en-US" altLang="zh-CN" dirty="0" err="1"/>
              <a:t>Inchor</a:t>
            </a:r>
            <a:r>
              <a:rPr kumimoji="1" lang="en-US" altLang="zh-CN" dirty="0"/>
              <a:t> Blood Service ,</a:t>
            </a:r>
            <a:r>
              <a:rPr kumimoji="1" lang="zh-CN" altLang="en-US" dirty="0"/>
              <a:t>但是不保证</a:t>
            </a:r>
            <a:r>
              <a:rPr kumimoji="1" lang="en-US" altLang="zh-CN" dirty="0"/>
              <a:t>48</a:t>
            </a:r>
            <a:r>
              <a:rPr kumimoji="1" lang="zh-CN" altLang="en-US" dirty="0"/>
              <a:t>小时内能给到结果。由于还要留出时间申请健康码，最好在检测次日，也就是登机前一天收到结果，并开始申请健康码</a:t>
            </a:r>
          </a:p>
        </p:txBody>
      </p:sp>
    </p:spTree>
    <p:extLst>
      <p:ext uri="{BB962C8B-B14F-4D97-AF65-F5344CB8AC3E}">
        <p14:creationId xmlns:p14="http://schemas.microsoft.com/office/powerpoint/2010/main" val="35292001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F41C0954-8397-1E46-A835-4EEDF360E875}"/>
              </a:ext>
            </a:extLst>
          </p:cNvPr>
          <p:cNvSpPr>
            <a:spLocks noGrp="1"/>
          </p:cNvSpPr>
          <p:nvPr>
            <p:ph idx="1"/>
          </p:nvPr>
        </p:nvSpPr>
        <p:spPr>
          <a:xfrm>
            <a:off x="106877" y="83127"/>
            <a:ext cx="10960925" cy="6774873"/>
          </a:xfrm>
        </p:spPr>
        <p:txBody>
          <a:bodyPr>
            <a:normAutofit/>
          </a:bodyPr>
          <a:lstStyle/>
          <a:p>
            <a:r>
              <a:rPr kumimoji="1" lang="zh-CN" altLang="en-US" sz="2400" dirty="0">
                <a:solidFill>
                  <a:srgbClr val="FF0000"/>
                </a:solidFill>
              </a:rPr>
              <a:t>防疫健康码申领指南</a:t>
            </a:r>
            <a:endParaRPr kumimoji="1" lang="en-US" altLang="zh-CN" sz="2400" dirty="0">
              <a:solidFill>
                <a:srgbClr val="FF0000"/>
              </a:solidFill>
            </a:endParaRPr>
          </a:p>
          <a:p>
            <a:pPr marL="0" indent="0">
              <a:buNone/>
            </a:pPr>
            <a:endParaRPr kumimoji="1" lang="zh-CN" altLang="en-US" sz="2400" dirty="0">
              <a:solidFill>
                <a:srgbClr val="FF0000"/>
              </a:solidFill>
            </a:endParaRPr>
          </a:p>
        </p:txBody>
      </p:sp>
      <p:pic>
        <p:nvPicPr>
          <p:cNvPr id="5" name="图片 4" descr="QR 代码&#10;&#10;描述已自动生成">
            <a:extLst>
              <a:ext uri="{FF2B5EF4-FFF2-40B4-BE49-F238E27FC236}">
                <a16:creationId xmlns:a16="http://schemas.microsoft.com/office/drawing/2014/main" id="{64227ADA-D202-044B-8AF9-9FDF4E7938C2}"/>
              </a:ext>
            </a:extLst>
          </p:cNvPr>
          <p:cNvPicPr>
            <a:picLocks noChangeAspect="1"/>
          </p:cNvPicPr>
          <p:nvPr/>
        </p:nvPicPr>
        <p:blipFill>
          <a:blip r:embed="rId2"/>
          <a:stretch>
            <a:fillRect/>
          </a:stretch>
        </p:blipFill>
        <p:spPr>
          <a:xfrm>
            <a:off x="347756" y="546264"/>
            <a:ext cx="6789314" cy="6343367"/>
          </a:xfrm>
          <a:prstGeom prst="rect">
            <a:avLst/>
          </a:prstGeom>
        </p:spPr>
      </p:pic>
    </p:spTree>
    <p:extLst>
      <p:ext uri="{BB962C8B-B14F-4D97-AF65-F5344CB8AC3E}">
        <p14:creationId xmlns:p14="http://schemas.microsoft.com/office/powerpoint/2010/main" val="25849547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F41C0954-8397-1E46-A835-4EEDF360E875}"/>
              </a:ext>
            </a:extLst>
          </p:cNvPr>
          <p:cNvSpPr>
            <a:spLocks noGrp="1"/>
          </p:cNvSpPr>
          <p:nvPr>
            <p:ph idx="1"/>
          </p:nvPr>
        </p:nvSpPr>
        <p:spPr>
          <a:xfrm>
            <a:off x="106877" y="83127"/>
            <a:ext cx="10960925" cy="6774873"/>
          </a:xfrm>
        </p:spPr>
        <p:txBody>
          <a:bodyPr>
            <a:normAutofit/>
          </a:bodyPr>
          <a:lstStyle/>
          <a:p>
            <a:pPr marL="0" indent="0">
              <a:buNone/>
            </a:pPr>
            <a:endParaRPr kumimoji="1" lang="en-US" altLang="zh-CN" sz="2400" dirty="0">
              <a:solidFill>
                <a:srgbClr val="FF0000"/>
              </a:solidFill>
            </a:endParaRPr>
          </a:p>
          <a:p>
            <a:pPr marL="0" indent="0">
              <a:buNone/>
            </a:pPr>
            <a:endParaRPr kumimoji="1" lang="zh-CN" altLang="en-US" sz="2400" dirty="0">
              <a:solidFill>
                <a:srgbClr val="FF0000"/>
              </a:solidFill>
            </a:endParaRPr>
          </a:p>
        </p:txBody>
      </p:sp>
      <p:pic>
        <p:nvPicPr>
          <p:cNvPr id="4" name="图片 3" descr="文本&#10;&#10;中度可信度描述已自动生成">
            <a:extLst>
              <a:ext uri="{FF2B5EF4-FFF2-40B4-BE49-F238E27FC236}">
                <a16:creationId xmlns:a16="http://schemas.microsoft.com/office/drawing/2014/main" id="{154871E9-25F5-1C4C-9D28-24BCA86B0C4D}"/>
              </a:ext>
            </a:extLst>
          </p:cNvPr>
          <p:cNvPicPr>
            <a:picLocks noChangeAspect="1"/>
          </p:cNvPicPr>
          <p:nvPr/>
        </p:nvPicPr>
        <p:blipFill>
          <a:blip r:embed="rId2"/>
          <a:stretch>
            <a:fillRect/>
          </a:stretch>
        </p:blipFill>
        <p:spPr>
          <a:xfrm>
            <a:off x="0" y="0"/>
            <a:ext cx="8894619" cy="1379983"/>
          </a:xfrm>
          <a:prstGeom prst="rect">
            <a:avLst/>
          </a:prstGeom>
        </p:spPr>
      </p:pic>
      <p:pic>
        <p:nvPicPr>
          <p:cNvPr id="7" name="图片 6" descr="文本&#10;&#10;中度可信度描述已自动生成">
            <a:extLst>
              <a:ext uri="{FF2B5EF4-FFF2-40B4-BE49-F238E27FC236}">
                <a16:creationId xmlns:a16="http://schemas.microsoft.com/office/drawing/2014/main" id="{D8E86B5E-FB80-E24B-989F-007600D812E5}"/>
              </a:ext>
            </a:extLst>
          </p:cNvPr>
          <p:cNvPicPr>
            <a:picLocks noChangeAspect="1"/>
          </p:cNvPicPr>
          <p:nvPr/>
        </p:nvPicPr>
        <p:blipFill>
          <a:blip r:embed="rId3"/>
          <a:stretch>
            <a:fillRect/>
          </a:stretch>
        </p:blipFill>
        <p:spPr>
          <a:xfrm>
            <a:off x="0" y="1984822"/>
            <a:ext cx="2726544" cy="3607654"/>
          </a:xfrm>
          <a:prstGeom prst="rect">
            <a:avLst/>
          </a:prstGeom>
        </p:spPr>
      </p:pic>
      <p:pic>
        <p:nvPicPr>
          <p:cNvPr id="9" name="图片 8" descr="图形用户界面, 网站&#10;&#10;描述已自动生成">
            <a:extLst>
              <a:ext uri="{FF2B5EF4-FFF2-40B4-BE49-F238E27FC236}">
                <a16:creationId xmlns:a16="http://schemas.microsoft.com/office/drawing/2014/main" id="{6A37218D-34CE-DE49-A7A0-A32066057F32}"/>
              </a:ext>
            </a:extLst>
          </p:cNvPr>
          <p:cNvPicPr>
            <a:picLocks noChangeAspect="1"/>
          </p:cNvPicPr>
          <p:nvPr/>
        </p:nvPicPr>
        <p:blipFill>
          <a:blip r:embed="rId4"/>
          <a:stretch>
            <a:fillRect/>
          </a:stretch>
        </p:blipFill>
        <p:spPr>
          <a:xfrm>
            <a:off x="2726544" y="1964355"/>
            <a:ext cx="3028709" cy="3648588"/>
          </a:xfrm>
          <a:prstGeom prst="rect">
            <a:avLst/>
          </a:prstGeom>
        </p:spPr>
      </p:pic>
      <p:pic>
        <p:nvPicPr>
          <p:cNvPr id="11" name="图片 10" descr="图形用户界面, 文本, 应用程序, 网站&#10;&#10;描述已自动生成">
            <a:extLst>
              <a:ext uri="{FF2B5EF4-FFF2-40B4-BE49-F238E27FC236}">
                <a16:creationId xmlns:a16="http://schemas.microsoft.com/office/drawing/2014/main" id="{ADC92236-A4C4-CF43-B22E-FBB57F2ACBB2}"/>
              </a:ext>
            </a:extLst>
          </p:cNvPr>
          <p:cNvPicPr>
            <a:picLocks noChangeAspect="1"/>
          </p:cNvPicPr>
          <p:nvPr/>
        </p:nvPicPr>
        <p:blipFill>
          <a:blip r:embed="rId5"/>
          <a:stretch>
            <a:fillRect/>
          </a:stretch>
        </p:blipFill>
        <p:spPr>
          <a:xfrm>
            <a:off x="5755253" y="1959850"/>
            <a:ext cx="3075727" cy="3632626"/>
          </a:xfrm>
          <a:prstGeom prst="rect">
            <a:avLst/>
          </a:prstGeom>
        </p:spPr>
      </p:pic>
      <p:pic>
        <p:nvPicPr>
          <p:cNvPr id="13" name="图片 12" descr="文本&#10;&#10;描述已自动生成">
            <a:extLst>
              <a:ext uri="{FF2B5EF4-FFF2-40B4-BE49-F238E27FC236}">
                <a16:creationId xmlns:a16="http://schemas.microsoft.com/office/drawing/2014/main" id="{458035AF-235F-1346-9AE3-37188E985568}"/>
              </a:ext>
            </a:extLst>
          </p:cNvPr>
          <p:cNvPicPr>
            <a:picLocks noChangeAspect="1"/>
          </p:cNvPicPr>
          <p:nvPr/>
        </p:nvPicPr>
        <p:blipFill>
          <a:blip r:embed="rId6"/>
          <a:stretch>
            <a:fillRect/>
          </a:stretch>
        </p:blipFill>
        <p:spPr>
          <a:xfrm>
            <a:off x="8798569" y="1959850"/>
            <a:ext cx="3387644" cy="3648588"/>
          </a:xfrm>
          <a:prstGeom prst="rect">
            <a:avLst/>
          </a:prstGeom>
        </p:spPr>
      </p:pic>
    </p:spTree>
    <p:extLst>
      <p:ext uri="{BB962C8B-B14F-4D97-AF65-F5344CB8AC3E}">
        <p14:creationId xmlns:p14="http://schemas.microsoft.com/office/powerpoint/2010/main" val="37040212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F41C0954-8397-1E46-A835-4EEDF360E875}"/>
              </a:ext>
            </a:extLst>
          </p:cNvPr>
          <p:cNvSpPr>
            <a:spLocks noGrp="1"/>
          </p:cNvSpPr>
          <p:nvPr>
            <p:ph idx="1"/>
          </p:nvPr>
        </p:nvSpPr>
        <p:spPr>
          <a:xfrm>
            <a:off x="106877" y="83127"/>
            <a:ext cx="10960925" cy="6774873"/>
          </a:xfrm>
        </p:spPr>
        <p:txBody>
          <a:bodyPr>
            <a:normAutofit/>
          </a:bodyPr>
          <a:lstStyle/>
          <a:p>
            <a:pPr marL="0" indent="0">
              <a:buNone/>
            </a:pPr>
            <a:endParaRPr kumimoji="1" lang="en-US" altLang="zh-CN" sz="2400" dirty="0">
              <a:solidFill>
                <a:srgbClr val="FF0000"/>
              </a:solidFill>
            </a:endParaRPr>
          </a:p>
          <a:p>
            <a:pPr marL="0" indent="0">
              <a:buNone/>
            </a:pPr>
            <a:endParaRPr kumimoji="1" lang="zh-CN" altLang="en-US" sz="2400" dirty="0">
              <a:solidFill>
                <a:srgbClr val="FF0000"/>
              </a:solidFill>
            </a:endParaRPr>
          </a:p>
        </p:txBody>
      </p:sp>
      <p:pic>
        <p:nvPicPr>
          <p:cNvPr id="33" name="图片 32" descr="图形用户界面, 文本, 应用程序, 电子邮件&#10;&#10;描述已自动生成">
            <a:extLst>
              <a:ext uri="{FF2B5EF4-FFF2-40B4-BE49-F238E27FC236}">
                <a16:creationId xmlns:a16="http://schemas.microsoft.com/office/drawing/2014/main" id="{E35FF58C-BE75-4E4B-81F8-E1FB310352F4}"/>
              </a:ext>
            </a:extLst>
          </p:cNvPr>
          <p:cNvPicPr>
            <a:picLocks noChangeAspect="1"/>
          </p:cNvPicPr>
          <p:nvPr/>
        </p:nvPicPr>
        <p:blipFill>
          <a:blip r:embed="rId2"/>
          <a:stretch>
            <a:fillRect/>
          </a:stretch>
        </p:blipFill>
        <p:spPr>
          <a:xfrm>
            <a:off x="1" y="1"/>
            <a:ext cx="2778826" cy="3515096"/>
          </a:xfrm>
          <a:prstGeom prst="rect">
            <a:avLst/>
          </a:prstGeom>
        </p:spPr>
      </p:pic>
      <p:pic>
        <p:nvPicPr>
          <p:cNvPr id="35" name="图片 34" descr="图形用户界面, 文本, 应用程序&#10;&#10;描述已自动生成">
            <a:extLst>
              <a:ext uri="{FF2B5EF4-FFF2-40B4-BE49-F238E27FC236}">
                <a16:creationId xmlns:a16="http://schemas.microsoft.com/office/drawing/2014/main" id="{3D90B800-1EBD-2C45-B177-2455244CF933}"/>
              </a:ext>
            </a:extLst>
          </p:cNvPr>
          <p:cNvPicPr>
            <a:picLocks noChangeAspect="1"/>
          </p:cNvPicPr>
          <p:nvPr/>
        </p:nvPicPr>
        <p:blipFill>
          <a:blip r:embed="rId3"/>
          <a:stretch>
            <a:fillRect/>
          </a:stretch>
        </p:blipFill>
        <p:spPr>
          <a:xfrm>
            <a:off x="2778827" y="-1"/>
            <a:ext cx="3317173" cy="3515095"/>
          </a:xfrm>
          <a:prstGeom prst="rect">
            <a:avLst/>
          </a:prstGeom>
        </p:spPr>
      </p:pic>
      <p:pic>
        <p:nvPicPr>
          <p:cNvPr id="37" name="图片 36" descr="图形用户界面, 文本, 应用程序&#10;&#10;描述已自动生成">
            <a:extLst>
              <a:ext uri="{FF2B5EF4-FFF2-40B4-BE49-F238E27FC236}">
                <a16:creationId xmlns:a16="http://schemas.microsoft.com/office/drawing/2014/main" id="{972D0CD6-B72B-A946-8C9E-7C757E82D592}"/>
              </a:ext>
            </a:extLst>
          </p:cNvPr>
          <p:cNvPicPr>
            <a:picLocks noChangeAspect="1"/>
          </p:cNvPicPr>
          <p:nvPr/>
        </p:nvPicPr>
        <p:blipFill>
          <a:blip r:embed="rId4"/>
          <a:stretch>
            <a:fillRect/>
          </a:stretch>
        </p:blipFill>
        <p:spPr>
          <a:xfrm>
            <a:off x="6096000" y="0"/>
            <a:ext cx="3143003" cy="3540579"/>
          </a:xfrm>
          <a:prstGeom prst="rect">
            <a:avLst/>
          </a:prstGeom>
        </p:spPr>
      </p:pic>
      <p:pic>
        <p:nvPicPr>
          <p:cNvPr id="39" name="图片 38" descr="图形用户界面, 应用程序&#10;&#10;描述已自动生成">
            <a:extLst>
              <a:ext uri="{FF2B5EF4-FFF2-40B4-BE49-F238E27FC236}">
                <a16:creationId xmlns:a16="http://schemas.microsoft.com/office/drawing/2014/main" id="{71D3ABA9-8621-0B43-8D2C-04B36953D4BC}"/>
              </a:ext>
            </a:extLst>
          </p:cNvPr>
          <p:cNvPicPr>
            <a:picLocks noChangeAspect="1"/>
          </p:cNvPicPr>
          <p:nvPr/>
        </p:nvPicPr>
        <p:blipFill>
          <a:blip r:embed="rId5"/>
          <a:stretch>
            <a:fillRect/>
          </a:stretch>
        </p:blipFill>
        <p:spPr>
          <a:xfrm>
            <a:off x="9239003" y="289"/>
            <a:ext cx="2949037" cy="3540290"/>
          </a:xfrm>
          <a:prstGeom prst="rect">
            <a:avLst/>
          </a:prstGeom>
        </p:spPr>
      </p:pic>
      <p:pic>
        <p:nvPicPr>
          <p:cNvPr id="41" name="图片 40" descr="图形用户界面, 文本, 应用程序&#10;&#10;描述已自动生成">
            <a:extLst>
              <a:ext uri="{FF2B5EF4-FFF2-40B4-BE49-F238E27FC236}">
                <a16:creationId xmlns:a16="http://schemas.microsoft.com/office/drawing/2014/main" id="{F4BD1371-D29D-C74D-8C16-E280F74DD151}"/>
              </a:ext>
            </a:extLst>
          </p:cNvPr>
          <p:cNvPicPr>
            <a:picLocks noChangeAspect="1"/>
          </p:cNvPicPr>
          <p:nvPr/>
        </p:nvPicPr>
        <p:blipFill>
          <a:blip r:embed="rId6"/>
          <a:stretch>
            <a:fillRect/>
          </a:stretch>
        </p:blipFill>
        <p:spPr>
          <a:xfrm>
            <a:off x="3960" y="3597935"/>
            <a:ext cx="2774867" cy="3260064"/>
          </a:xfrm>
          <a:prstGeom prst="rect">
            <a:avLst/>
          </a:prstGeom>
        </p:spPr>
      </p:pic>
      <p:pic>
        <p:nvPicPr>
          <p:cNvPr id="43" name="图片 42" descr="手机屏幕截图&#10;&#10;描述已自动生成">
            <a:extLst>
              <a:ext uri="{FF2B5EF4-FFF2-40B4-BE49-F238E27FC236}">
                <a16:creationId xmlns:a16="http://schemas.microsoft.com/office/drawing/2014/main" id="{4D1635CB-A888-0A4F-B496-A2D63C3F22C6}"/>
              </a:ext>
            </a:extLst>
          </p:cNvPr>
          <p:cNvPicPr>
            <a:picLocks noChangeAspect="1"/>
          </p:cNvPicPr>
          <p:nvPr/>
        </p:nvPicPr>
        <p:blipFill>
          <a:blip r:embed="rId7"/>
          <a:stretch>
            <a:fillRect/>
          </a:stretch>
        </p:blipFill>
        <p:spPr>
          <a:xfrm>
            <a:off x="2785290" y="3597935"/>
            <a:ext cx="3223623" cy="3260064"/>
          </a:xfrm>
          <a:prstGeom prst="rect">
            <a:avLst/>
          </a:prstGeom>
        </p:spPr>
      </p:pic>
      <p:pic>
        <p:nvPicPr>
          <p:cNvPr id="45" name="图片 44" descr="图形用户界面, 文本, 应用程序, 电子邮件&#10;&#10;描述已自动生成">
            <a:extLst>
              <a:ext uri="{FF2B5EF4-FFF2-40B4-BE49-F238E27FC236}">
                <a16:creationId xmlns:a16="http://schemas.microsoft.com/office/drawing/2014/main" id="{C41B58AD-0220-B443-A7A6-212938021EA4}"/>
              </a:ext>
            </a:extLst>
          </p:cNvPr>
          <p:cNvPicPr>
            <a:picLocks noChangeAspect="1"/>
          </p:cNvPicPr>
          <p:nvPr/>
        </p:nvPicPr>
        <p:blipFill>
          <a:blip r:embed="rId8"/>
          <a:stretch>
            <a:fillRect/>
          </a:stretch>
        </p:blipFill>
        <p:spPr>
          <a:xfrm>
            <a:off x="6008913" y="3597932"/>
            <a:ext cx="3051960" cy="3263527"/>
          </a:xfrm>
          <a:prstGeom prst="rect">
            <a:avLst/>
          </a:prstGeom>
        </p:spPr>
      </p:pic>
      <p:pic>
        <p:nvPicPr>
          <p:cNvPr id="47" name="图片 46" descr="文本, 信件&#10;&#10;描述已自动生成">
            <a:extLst>
              <a:ext uri="{FF2B5EF4-FFF2-40B4-BE49-F238E27FC236}">
                <a16:creationId xmlns:a16="http://schemas.microsoft.com/office/drawing/2014/main" id="{F74B17B0-9F04-BF4C-A297-A4A784650F90}"/>
              </a:ext>
            </a:extLst>
          </p:cNvPr>
          <p:cNvPicPr>
            <a:picLocks noChangeAspect="1"/>
          </p:cNvPicPr>
          <p:nvPr/>
        </p:nvPicPr>
        <p:blipFill>
          <a:blip r:embed="rId9"/>
          <a:stretch>
            <a:fillRect/>
          </a:stretch>
        </p:blipFill>
        <p:spPr>
          <a:xfrm>
            <a:off x="9067337" y="3597932"/>
            <a:ext cx="3051960" cy="3280857"/>
          </a:xfrm>
          <a:prstGeom prst="rect">
            <a:avLst/>
          </a:prstGeom>
        </p:spPr>
      </p:pic>
    </p:spTree>
    <p:extLst>
      <p:ext uri="{BB962C8B-B14F-4D97-AF65-F5344CB8AC3E}">
        <p14:creationId xmlns:p14="http://schemas.microsoft.com/office/powerpoint/2010/main" val="4596048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F41C0954-8397-1E46-A835-4EEDF360E875}"/>
              </a:ext>
            </a:extLst>
          </p:cNvPr>
          <p:cNvSpPr>
            <a:spLocks noGrp="1"/>
          </p:cNvSpPr>
          <p:nvPr>
            <p:ph idx="1"/>
          </p:nvPr>
        </p:nvSpPr>
        <p:spPr>
          <a:xfrm>
            <a:off x="106877" y="83127"/>
            <a:ext cx="10960925" cy="6774873"/>
          </a:xfrm>
        </p:spPr>
        <p:txBody>
          <a:bodyPr>
            <a:normAutofit/>
          </a:bodyPr>
          <a:lstStyle/>
          <a:p>
            <a:pPr marL="0" indent="0">
              <a:buNone/>
            </a:pPr>
            <a:endParaRPr kumimoji="1" lang="en-US" altLang="zh-CN" sz="2400" dirty="0">
              <a:solidFill>
                <a:srgbClr val="FF0000"/>
              </a:solidFill>
            </a:endParaRPr>
          </a:p>
          <a:p>
            <a:pPr marL="0" indent="0">
              <a:buNone/>
            </a:pPr>
            <a:endParaRPr kumimoji="1" lang="zh-CN" altLang="en-US" sz="2400" dirty="0">
              <a:solidFill>
                <a:srgbClr val="FF0000"/>
              </a:solidFill>
            </a:endParaRPr>
          </a:p>
        </p:txBody>
      </p:sp>
      <p:pic>
        <p:nvPicPr>
          <p:cNvPr id="4" name="图片 3" descr="文本&#10;&#10;描述已自动生成">
            <a:extLst>
              <a:ext uri="{FF2B5EF4-FFF2-40B4-BE49-F238E27FC236}">
                <a16:creationId xmlns:a16="http://schemas.microsoft.com/office/drawing/2014/main" id="{5DDEE7C2-6AE2-8640-AD59-F9C3A4EB03D9}"/>
              </a:ext>
            </a:extLst>
          </p:cNvPr>
          <p:cNvPicPr>
            <a:picLocks noChangeAspect="1"/>
          </p:cNvPicPr>
          <p:nvPr/>
        </p:nvPicPr>
        <p:blipFill>
          <a:blip r:embed="rId2"/>
          <a:stretch>
            <a:fillRect/>
          </a:stretch>
        </p:blipFill>
        <p:spPr>
          <a:xfrm>
            <a:off x="0" y="296885"/>
            <a:ext cx="3954483" cy="4488871"/>
          </a:xfrm>
          <a:prstGeom prst="rect">
            <a:avLst/>
          </a:prstGeom>
        </p:spPr>
      </p:pic>
      <p:pic>
        <p:nvPicPr>
          <p:cNvPr id="6" name="图片 5" descr="文本&#10;&#10;描述已自动生成">
            <a:extLst>
              <a:ext uri="{FF2B5EF4-FFF2-40B4-BE49-F238E27FC236}">
                <a16:creationId xmlns:a16="http://schemas.microsoft.com/office/drawing/2014/main" id="{A5DB0BF4-680B-324D-B99A-77137FC3DBB1}"/>
              </a:ext>
            </a:extLst>
          </p:cNvPr>
          <p:cNvPicPr>
            <a:picLocks noChangeAspect="1"/>
          </p:cNvPicPr>
          <p:nvPr/>
        </p:nvPicPr>
        <p:blipFill>
          <a:blip r:embed="rId3"/>
          <a:stretch>
            <a:fillRect/>
          </a:stretch>
        </p:blipFill>
        <p:spPr>
          <a:xfrm>
            <a:off x="3954483" y="296885"/>
            <a:ext cx="4168678" cy="4488872"/>
          </a:xfrm>
          <a:prstGeom prst="rect">
            <a:avLst/>
          </a:prstGeom>
        </p:spPr>
      </p:pic>
      <p:pic>
        <p:nvPicPr>
          <p:cNvPr id="8" name="图片 7" descr="日历&#10;&#10;描述已自动生成">
            <a:extLst>
              <a:ext uri="{FF2B5EF4-FFF2-40B4-BE49-F238E27FC236}">
                <a16:creationId xmlns:a16="http://schemas.microsoft.com/office/drawing/2014/main" id="{3C16639D-0D8B-1248-B91D-CF3C3CFEE9DF}"/>
              </a:ext>
            </a:extLst>
          </p:cNvPr>
          <p:cNvPicPr>
            <a:picLocks noChangeAspect="1"/>
          </p:cNvPicPr>
          <p:nvPr/>
        </p:nvPicPr>
        <p:blipFill>
          <a:blip r:embed="rId4"/>
          <a:stretch>
            <a:fillRect/>
          </a:stretch>
        </p:blipFill>
        <p:spPr>
          <a:xfrm>
            <a:off x="8123161" y="296885"/>
            <a:ext cx="4168679" cy="4488871"/>
          </a:xfrm>
          <a:prstGeom prst="rect">
            <a:avLst/>
          </a:prstGeom>
        </p:spPr>
      </p:pic>
    </p:spTree>
    <p:extLst>
      <p:ext uri="{BB962C8B-B14F-4D97-AF65-F5344CB8AC3E}">
        <p14:creationId xmlns:p14="http://schemas.microsoft.com/office/powerpoint/2010/main" val="16447559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F41C0954-8397-1E46-A835-4EEDF360E875}"/>
              </a:ext>
            </a:extLst>
          </p:cNvPr>
          <p:cNvSpPr>
            <a:spLocks noGrp="1"/>
          </p:cNvSpPr>
          <p:nvPr>
            <p:ph idx="1"/>
          </p:nvPr>
        </p:nvSpPr>
        <p:spPr>
          <a:xfrm>
            <a:off x="106877" y="83127"/>
            <a:ext cx="10960925" cy="6774873"/>
          </a:xfrm>
        </p:spPr>
        <p:txBody>
          <a:bodyPr>
            <a:normAutofit/>
          </a:bodyPr>
          <a:lstStyle/>
          <a:p>
            <a:pPr marL="0" indent="0">
              <a:buNone/>
            </a:pPr>
            <a:endParaRPr kumimoji="1" lang="en-US" altLang="zh-CN" sz="2400" dirty="0">
              <a:solidFill>
                <a:srgbClr val="FF0000"/>
              </a:solidFill>
            </a:endParaRPr>
          </a:p>
          <a:p>
            <a:pPr marL="0" indent="0">
              <a:buNone/>
            </a:pPr>
            <a:endParaRPr kumimoji="1" lang="zh-CN" altLang="en-US" sz="2400" dirty="0">
              <a:solidFill>
                <a:srgbClr val="FF0000"/>
              </a:solidFill>
            </a:endParaRPr>
          </a:p>
        </p:txBody>
      </p:sp>
      <p:pic>
        <p:nvPicPr>
          <p:cNvPr id="5" name="图片 4" descr="QR 代码&#10;&#10;描述已自动生成">
            <a:extLst>
              <a:ext uri="{FF2B5EF4-FFF2-40B4-BE49-F238E27FC236}">
                <a16:creationId xmlns:a16="http://schemas.microsoft.com/office/drawing/2014/main" id="{D0D25260-3181-9E48-B8BE-564F5781B1E7}"/>
              </a:ext>
            </a:extLst>
          </p:cNvPr>
          <p:cNvPicPr>
            <a:picLocks noChangeAspect="1"/>
          </p:cNvPicPr>
          <p:nvPr/>
        </p:nvPicPr>
        <p:blipFill>
          <a:blip r:embed="rId2"/>
          <a:stretch>
            <a:fillRect/>
          </a:stretch>
        </p:blipFill>
        <p:spPr>
          <a:xfrm>
            <a:off x="1632635" y="0"/>
            <a:ext cx="3349905" cy="5605153"/>
          </a:xfrm>
          <a:prstGeom prst="rect">
            <a:avLst/>
          </a:prstGeom>
        </p:spPr>
      </p:pic>
      <p:pic>
        <p:nvPicPr>
          <p:cNvPr id="9" name="图片 8" descr="QR 代码&#10;&#10;描述已自动生成">
            <a:extLst>
              <a:ext uri="{FF2B5EF4-FFF2-40B4-BE49-F238E27FC236}">
                <a16:creationId xmlns:a16="http://schemas.microsoft.com/office/drawing/2014/main" id="{6515D402-C2A1-1C45-9DC1-68610D25848C}"/>
              </a:ext>
            </a:extLst>
          </p:cNvPr>
          <p:cNvPicPr>
            <a:picLocks noChangeAspect="1"/>
          </p:cNvPicPr>
          <p:nvPr/>
        </p:nvPicPr>
        <p:blipFill>
          <a:blip r:embed="rId3"/>
          <a:stretch>
            <a:fillRect/>
          </a:stretch>
        </p:blipFill>
        <p:spPr>
          <a:xfrm>
            <a:off x="5587339" y="0"/>
            <a:ext cx="3746665" cy="4880760"/>
          </a:xfrm>
          <a:prstGeom prst="rect">
            <a:avLst/>
          </a:prstGeom>
        </p:spPr>
      </p:pic>
      <p:sp>
        <p:nvSpPr>
          <p:cNvPr id="30" name="文本框 29">
            <a:extLst>
              <a:ext uri="{FF2B5EF4-FFF2-40B4-BE49-F238E27FC236}">
                <a16:creationId xmlns:a16="http://schemas.microsoft.com/office/drawing/2014/main" id="{6D03A92F-94B0-4584-B3FB-520A7D1C6688}"/>
              </a:ext>
            </a:extLst>
          </p:cNvPr>
          <p:cNvSpPr txBox="1"/>
          <p:nvPr/>
        </p:nvSpPr>
        <p:spPr>
          <a:xfrm>
            <a:off x="6796936" y="3700079"/>
            <a:ext cx="1531188" cy="1708160"/>
          </a:xfrm>
          <a:prstGeom prst="rect">
            <a:avLst/>
          </a:prstGeom>
          <a:noFill/>
        </p:spPr>
        <p:txBody>
          <a:bodyPr wrap="none" rtlCol="0" anchor="ctr" anchorCtr="1">
            <a:spAutoFit/>
          </a:bodyPr>
          <a:lstStyle/>
          <a:p>
            <a:pPr algn="ctr"/>
            <a:r>
              <a:rPr lang="en-US" altLang="zh-CN" sz="10500" dirty="0">
                <a:solidFill>
                  <a:srgbClr val="E71224"/>
                </a:solidFill>
              </a:rPr>
              <a:t>×</a:t>
            </a:r>
          </a:p>
        </p:txBody>
      </p:sp>
      <mc:AlternateContent xmlns:mc="http://schemas.openxmlformats.org/markup-compatibility/2006" xmlns:p14="http://schemas.microsoft.com/office/powerpoint/2010/main">
        <mc:Choice Requires="p14">
          <p:contentPart p14:bwMode="auto" r:id="rId4">
            <p14:nvContentPartPr>
              <p14:cNvPr id="7" name="墨迹 6">
                <a:extLst>
                  <a:ext uri="{FF2B5EF4-FFF2-40B4-BE49-F238E27FC236}">
                    <a16:creationId xmlns:a16="http://schemas.microsoft.com/office/drawing/2014/main" id="{78238872-7C6E-4E09-A9BF-0AEFFD31E847}"/>
                  </a:ext>
                </a:extLst>
              </p14:cNvPr>
              <p14:cNvContentPartPr/>
              <p14:nvPr/>
            </p14:nvContentPartPr>
            <p14:xfrm>
              <a:off x="2651863" y="4554159"/>
              <a:ext cx="1815120" cy="619200"/>
            </p14:xfrm>
          </p:contentPart>
        </mc:Choice>
        <mc:Fallback xmlns="">
          <p:pic>
            <p:nvPicPr>
              <p:cNvPr id="7" name="墨迹 6">
                <a:extLst>
                  <a:ext uri="{FF2B5EF4-FFF2-40B4-BE49-F238E27FC236}">
                    <a16:creationId xmlns:a16="http://schemas.microsoft.com/office/drawing/2014/main" id="{78238872-7C6E-4E09-A9BF-0AEFFD31E847}"/>
                  </a:ext>
                </a:extLst>
              </p:cNvPr>
              <p:cNvPicPr/>
              <p:nvPr/>
            </p:nvPicPr>
            <p:blipFill>
              <a:blip r:embed="rId5"/>
              <a:stretch>
                <a:fillRect/>
              </a:stretch>
            </p:blipFill>
            <p:spPr>
              <a:xfrm>
                <a:off x="2642863" y="4545164"/>
                <a:ext cx="1832760" cy="636830"/>
              </a:xfrm>
              <a:prstGeom prst="rect">
                <a:avLst/>
              </a:prstGeom>
            </p:spPr>
          </p:pic>
        </mc:Fallback>
      </mc:AlternateContent>
      <p:sp>
        <p:nvSpPr>
          <p:cNvPr id="15" name="文本框 14">
            <a:extLst>
              <a:ext uri="{FF2B5EF4-FFF2-40B4-BE49-F238E27FC236}">
                <a16:creationId xmlns:a16="http://schemas.microsoft.com/office/drawing/2014/main" id="{129A36ED-5A6F-E24B-878D-4E82BE8B5371}"/>
              </a:ext>
            </a:extLst>
          </p:cNvPr>
          <p:cNvSpPr txBox="1"/>
          <p:nvPr/>
        </p:nvSpPr>
        <p:spPr>
          <a:xfrm>
            <a:off x="1632635" y="5605153"/>
            <a:ext cx="9286504" cy="1200329"/>
          </a:xfrm>
          <a:prstGeom prst="rect">
            <a:avLst/>
          </a:prstGeom>
          <a:noFill/>
        </p:spPr>
        <p:txBody>
          <a:bodyPr wrap="square" rtlCol="0">
            <a:spAutoFit/>
          </a:bodyPr>
          <a:lstStyle/>
          <a:p>
            <a:r>
              <a:rPr kumimoji="1" lang="zh-CN" altLang="en-US" dirty="0">
                <a:solidFill>
                  <a:schemeClr val="accent5"/>
                </a:solidFill>
              </a:rPr>
              <a:t>防疫码注意事项</a:t>
            </a:r>
            <a:endParaRPr kumimoji="1" lang="en-US" altLang="zh-CN" dirty="0">
              <a:solidFill>
                <a:schemeClr val="accent5"/>
              </a:solidFill>
            </a:endParaRPr>
          </a:p>
          <a:p>
            <a:r>
              <a:rPr kumimoji="1" lang="en-US" altLang="zh-CN" dirty="0">
                <a:solidFill>
                  <a:schemeClr val="accent5"/>
                </a:solidFill>
              </a:rPr>
              <a:t>1.</a:t>
            </a:r>
            <a:r>
              <a:rPr kumimoji="1" lang="zh-CN" altLang="en-US" dirty="0">
                <a:solidFill>
                  <a:schemeClr val="accent5"/>
                </a:solidFill>
              </a:rPr>
              <a:t>收到健康码五笔仔细核对个人信息，以及健康码的实效</a:t>
            </a:r>
            <a:endParaRPr kumimoji="1" lang="en-US" altLang="zh-CN" dirty="0">
              <a:solidFill>
                <a:schemeClr val="accent5"/>
              </a:solidFill>
            </a:endParaRPr>
          </a:p>
          <a:p>
            <a:r>
              <a:rPr kumimoji="1" lang="en-US" altLang="zh-CN" dirty="0">
                <a:solidFill>
                  <a:schemeClr val="accent5"/>
                </a:solidFill>
              </a:rPr>
              <a:t>2.</a:t>
            </a:r>
            <a:r>
              <a:rPr kumimoji="1" lang="zh-CN" altLang="en-US" dirty="0">
                <a:solidFill>
                  <a:schemeClr val="accent5"/>
                </a:solidFill>
              </a:rPr>
              <a:t>尽量用乘机人本人微信操作申请</a:t>
            </a:r>
            <a:endParaRPr kumimoji="1" lang="en-US" altLang="zh-CN" dirty="0">
              <a:solidFill>
                <a:schemeClr val="accent5"/>
              </a:solidFill>
            </a:endParaRPr>
          </a:p>
          <a:p>
            <a:r>
              <a:rPr kumimoji="1" lang="en-US" altLang="zh-CN" dirty="0">
                <a:solidFill>
                  <a:schemeClr val="accent5"/>
                </a:solidFill>
              </a:rPr>
              <a:t>3.</a:t>
            </a:r>
            <a:r>
              <a:rPr kumimoji="1" lang="zh-CN" altLang="en-US" dirty="0">
                <a:solidFill>
                  <a:schemeClr val="accent5"/>
                </a:solidFill>
              </a:rPr>
              <a:t>截图</a:t>
            </a:r>
            <a:r>
              <a:rPr kumimoji="1" lang="en-US" altLang="zh-CN" dirty="0">
                <a:solidFill>
                  <a:schemeClr val="accent5"/>
                </a:solidFill>
              </a:rPr>
              <a:t>/</a:t>
            </a:r>
            <a:r>
              <a:rPr kumimoji="1" lang="zh-CN" altLang="en-US" dirty="0">
                <a:solidFill>
                  <a:schemeClr val="accent5"/>
                </a:solidFill>
              </a:rPr>
              <a:t>录屏 无法作为有效的健康码办理值机</a:t>
            </a:r>
            <a:endParaRPr kumimoji="1" lang="en-US" altLang="zh-CN" dirty="0">
              <a:solidFill>
                <a:schemeClr val="accent5"/>
              </a:solidFill>
            </a:endParaRPr>
          </a:p>
        </p:txBody>
      </p:sp>
    </p:spTree>
    <p:extLst>
      <p:ext uri="{BB962C8B-B14F-4D97-AF65-F5344CB8AC3E}">
        <p14:creationId xmlns:p14="http://schemas.microsoft.com/office/powerpoint/2010/main" val="37500811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F41C0954-8397-1E46-A835-4EEDF360E875}"/>
              </a:ext>
            </a:extLst>
          </p:cNvPr>
          <p:cNvSpPr>
            <a:spLocks noGrp="1"/>
          </p:cNvSpPr>
          <p:nvPr>
            <p:ph idx="1"/>
          </p:nvPr>
        </p:nvSpPr>
        <p:spPr>
          <a:xfrm>
            <a:off x="106877" y="83127"/>
            <a:ext cx="10960925" cy="6774873"/>
          </a:xfrm>
        </p:spPr>
        <p:txBody>
          <a:bodyPr>
            <a:normAutofit/>
          </a:bodyPr>
          <a:lstStyle/>
          <a:p>
            <a:pPr marL="0" indent="0">
              <a:buNone/>
            </a:pPr>
            <a:endParaRPr kumimoji="1" lang="en-US" altLang="zh-CN" sz="2400" dirty="0">
              <a:solidFill>
                <a:srgbClr val="FF0000"/>
              </a:solidFill>
            </a:endParaRPr>
          </a:p>
          <a:p>
            <a:pPr marL="0" indent="0">
              <a:buNone/>
            </a:pPr>
            <a:endParaRPr kumimoji="1" lang="zh-CN" altLang="en-US" sz="2400" dirty="0">
              <a:solidFill>
                <a:srgbClr val="FF0000"/>
              </a:solidFill>
            </a:endParaRPr>
          </a:p>
        </p:txBody>
      </p:sp>
      <mc:AlternateContent xmlns:mc="http://schemas.openxmlformats.org/markup-compatibility/2006" xmlns:p14="http://schemas.microsoft.com/office/powerpoint/2010/main">
        <mc:Choice Requires="p14">
          <p:contentPart p14:bwMode="auto" r:id="rId2">
            <p14:nvContentPartPr>
              <p14:cNvPr id="2" name="墨迹 1">
                <a:extLst>
                  <a:ext uri="{FF2B5EF4-FFF2-40B4-BE49-F238E27FC236}">
                    <a16:creationId xmlns:a16="http://schemas.microsoft.com/office/drawing/2014/main" id="{41357FD8-6D20-7B43-BBBC-EFD6C3F90551}"/>
                  </a:ext>
                </a:extLst>
              </p14:cNvPr>
              <p14:cNvContentPartPr/>
              <p14:nvPr/>
            </p14:nvContentPartPr>
            <p14:xfrm>
              <a:off x="3297343" y="4107759"/>
              <a:ext cx="360" cy="360"/>
            </p14:xfrm>
          </p:contentPart>
        </mc:Choice>
        <mc:Fallback xmlns="">
          <p:pic>
            <p:nvPicPr>
              <p:cNvPr id="2" name="墨迹 1">
                <a:extLst>
                  <a:ext uri="{FF2B5EF4-FFF2-40B4-BE49-F238E27FC236}">
                    <a16:creationId xmlns:a16="http://schemas.microsoft.com/office/drawing/2014/main" id="{41357FD8-6D20-7B43-BBBC-EFD6C3F90551}"/>
                  </a:ext>
                </a:extLst>
              </p:cNvPr>
              <p:cNvPicPr/>
              <p:nvPr/>
            </p:nvPicPr>
            <p:blipFill>
              <a:blip r:embed="rId3"/>
              <a:stretch>
                <a:fillRect/>
              </a:stretch>
            </p:blipFill>
            <p:spPr>
              <a:xfrm>
                <a:off x="3288703" y="409911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4" name="墨迹 3">
                <a:extLst>
                  <a:ext uri="{FF2B5EF4-FFF2-40B4-BE49-F238E27FC236}">
                    <a16:creationId xmlns:a16="http://schemas.microsoft.com/office/drawing/2014/main" id="{CEEAFCA3-0279-E54E-A9B9-3442FF703E31}"/>
                  </a:ext>
                </a:extLst>
              </p14:cNvPr>
              <p14:cNvContentPartPr/>
              <p14:nvPr/>
            </p14:nvContentPartPr>
            <p14:xfrm>
              <a:off x="3902503" y="3556047"/>
              <a:ext cx="360" cy="360"/>
            </p14:xfrm>
          </p:contentPart>
        </mc:Choice>
        <mc:Fallback xmlns="">
          <p:pic>
            <p:nvPicPr>
              <p:cNvPr id="4" name="墨迹 3">
                <a:extLst>
                  <a:ext uri="{FF2B5EF4-FFF2-40B4-BE49-F238E27FC236}">
                    <a16:creationId xmlns:a16="http://schemas.microsoft.com/office/drawing/2014/main" id="{CEEAFCA3-0279-E54E-A9B9-3442FF703E31}"/>
                  </a:ext>
                </a:extLst>
              </p:cNvPr>
              <p:cNvPicPr/>
              <p:nvPr/>
            </p:nvPicPr>
            <p:blipFill>
              <a:blip r:embed="rId3"/>
              <a:stretch>
                <a:fillRect/>
              </a:stretch>
            </p:blipFill>
            <p:spPr>
              <a:xfrm>
                <a:off x="3893863" y="3547407"/>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6" name="墨迹 5">
                <a:extLst>
                  <a:ext uri="{FF2B5EF4-FFF2-40B4-BE49-F238E27FC236}">
                    <a16:creationId xmlns:a16="http://schemas.microsoft.com/office/drawing/2014/main" id="{29475A8C-8E20-3F40-9E8D-3289169E74BD}"/>
                  </a:ext>
                </a:extLst>
              </p14:cNvPr>
              <p14:cNvContentPartPr/>
              <p14:nvPr/>
            </p14:nvContentPartPr>
            <p14:xfrm>
              <a:off x="3879463" y="3612927"/>
              <a:ext cx="11880" cy="3240"/>
            </p14:xfrm>
          </p:contentPart>
        </mc:Choice>
        <mc:Fallback xmlns="">
          <p:pic>
            <p:nvPicPr>
              <p:cNvPr id="6" name="墨迹 5">
                <a:extLst>
                  <a:ext uri="{FF2B5EF4-FFF2-40B4-BE49-F238E27FC236}">
                    <a16:creationId xmlns:a16="http://schemas.microsoft.com/office/drawing/2014/main" id="{29475A8C-8E20-3F40-9E8D-3289169E74BD}"/>
                  </a:ext>
                </a:extLst>
              </p:cNvPr>
              <p:cNvPicPr/>
              <p:nvPr/>
            </p:nvPicPr>
            <p:blipFill>
              <a:blip r:embed="rId6"/>
              <a:stretch>
                <a:fillRect/>
              </a:stretch>
            </p:blipFill>
            <p:spPr>
              <a:xfrm>
                <a:off x="3870823" y="3604287"/>
                <a:ext cx="29520" cy="208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7" name="墨迹 6">
                <a:extLst>
                  <a:ext uri="{FF2B5EF4-FFF2-40B4-BE49-F238E27FC236}">
                    <a16:creationId xmlns:a16="http://schemas.microsoft.com/office/drawing/2014/main" id="{91524904-1229-6643-A74E-24226FAC1AED}"/>
                  </a:ext>
                </a:extLst>
              </p14:cNvPr>
              <p14:cNvContentPartPr/>
              <p14:nvPr/>
            </p14:nvContentPartPr>
            <p14:xfrm>
              <a:off x="3888103" y="3607167"/>
              <a:ext cx="360" cy="3240"/>
            </p14:xfrm>
          </p:contentPart>
        </mc:Choice>
        <mc:Fallback xmlns="">
          <p:pic>
            <p:nvPicPr>
              <p:cNvPr id="7" name="墨迹 6">
                <a:extLst>
                  <a:ext uri="{FF2B5EF4-FFF2-40B4-BE49-F238E27FC236}">
                    <a16:creationId xmlns:a16="http://schemas.microsoft.com/office/drawing/2014/main" id="{91524904-1229-6643-A74E-24226FAC1AED}"/>
                  </a:ext>
                </a:extLst>
              </p:cNvPr>
              <p:cNvPicPr/>
              <p:nvPr/>
            </p:nvPicPr>
            <p:blipFill>
              <a:blip r:embed="rId3"/>
              <a:stretch>
                <a:fillRect/>
              </a:stretch>
            </p:blipFill>
            <p:spPr>
              <a:xfrm>
                <a:off x="3879103" y="3598527"/>
                <a:ext cx="18000" cy="208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 name="墨迹 7">
                <a:extLst>
                  <a:ext uri="{FF2B5EF4-FFF2-40B4-BE49-F238E27FC236}">
                    <a16:creationId xmlns:a16="http://schemas.microsoft.com/office/drawing/2014/main" id="{AAA0DED1-1A5A-ED49-8997-36DF92BA383C}"/>
                  </a:ext>
                </a:extLst>
              </p14:cNvPr>
              <p14:cNvContentPartPr/>
              <p14:nvPr/>
            </p14:nvContentPartPr>
            <p14:xfrm>
              <a:off x="3885223" y="3601407"/>
              <a:ext cx="360" cy="360"/>
            </p14:xfrm>
          </p:contentPart>
        </mc:Choice>
        <mc:Fallback xmlns="">
          <p:pic>
            <p:nvPicPr>
              <p:cNvPr id="8" name="墨迹 7">
                <a:extLst>
                  <a:ext uri="{FF2B5EF4-FFF2-40B4-BE49-F238E27FC236}">
                    <a16:creationId xmlns:a16="http://schemas.microsoft.com/office/drawing/2014/main" id="{AAA0DED1-1A5A-ED49-8997-36DF92BA383C}"/>
                  </a:ext>
                </a:extLst>
              </p:cNvPr>
              <p:cNvPicPr/>
              <p:nvPr/>
            </p:nvPicPr>
            <p:blipFill>
              <a:blip r:embed="rId3"/>
              <a:stretch>
                <a:fillRect/>
              </a:stretch>
            </p:blipFill>
            <p:spPr>
              <a:xfrm>
                <a:off x="3876223" y="3592407"/>
                <a:ext cx="18000" cy="18000"/>
              </a:xfrm>
              <a:prstGeom prst="rect">
                <a:avLst/>
              </a:prstGeom>
            </p:spPr>
          </p:pic>
        </mc:Fallback>
      </mc:AlternateContent>
      <p:grpSp>
        <p:nvGrpSpPr>
          <p:cNvPr id="19" name="组合 18">
            <a:extLst>
              <a:ext uri="{FF2B5EF4-FFF2-40B4-BE49-F238E27FC236}">
                <a16:creationId xmlns:a16="http://schemas.microsoft.com/office/drawing/2014/main" id="{3ABCACD6-87CE-B24F-A7B1-D20D5E0C9664}"/>
              </a:ext>
            </a:extLst>
          </p:cNvPr>
          <p:cNvGrpSpPr/>
          <p:nvPr/>
        </p:nvGrpSpPr>
        <p:grpSpPr>
          <a:xfrm>
            <a:off x="3015103" y="1842087"/>
            <a:ext cx="360" cy="360"/>
            <a:chOff x="3015103" y="1842087"/>
            <a:chExt cx="360" cy="360"/>
          </a:xfrm>
        </p:grpSpPr>
        <mc:AlternateContent xmlns:mc="http://schemas.openxmlformats.org/markup-compatibility/2006" xmlns:p14="http://schemas.microsoft.com/office/powerpoint/2010/main">
          <mc:Choice Requires="p14">
            <p:contentPart p14:bwMode="auto" r:id="rId9">
              <p14:nvContentPartPr>
                <p14:cNvPr id="16" name="墨迹 15">
                  <a:extLst>
                    <a:ext uri="{FF2B5EF4-FFF2-40B4-BE49-F238E27FC236}">
                      <a16:creationId xmlns:a16="http://schemas.microsoft.com/office/drawing/2014/main" id="{117BBC87-CACC-664D-BF68-4D59962F7529}"/>
                    </a:ext>
                  </a:extLst>
                </p14:cNvPr>
                <p14:cNvContentPartPr/>
                <p14:nvPr/>
              </p14:nvContentPartPr>
              <p14:xfrm>
                <a:off x="3015103" y="1842087"/>
                <a:ext cx="360" cy="360"/>
              </p14:xfrm>
            </p:contentPart>
          </mc:Choice>
          <mc:Fallback xmlns="">
            <p:pic>
              <p:nvPicPr>
                <p:cNvPr id="16" name="墨迹 15">
                  <a:extLst>
                    <a:ext uri="{FF2B5EF4-FFF2-40B4-BE49-F238E27FC236}">
                      <a16:creationId xmlns:a16="http://schemas.microsoft.com/office/drawing/2014/main" id="{117BBC87-CACC-664D-BF68-4D59962F7529}"/>
                    </a:ext>
                  </a:extLst>
                </p:cNvPr>
                <p:cNvPicPr/>
                <p:nvPr/>
              </p:nvPicPr>
              <p:blipFill>
                <a:blip r:embed="rId3"/>
                <a:stretch>
                  <a:fillRect/>
                </a:stretch>
              </p:blipFill>
              <p:spPr>
                <a:xfrm>
                  <a:off x="3006463" y="1833087"/>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7" name="墨迹 16">
                  <a:extLst>
                    <a:ext uri="{FF2B5EF4-FFF2-40B4-BE49-F238E27FC236}">
                      <a16:creationId xmlns:a16="http://schemas.microsoft.com/office/drawing/2014/main" id="{D678F16E-CB40-124A-ADB0-DE3D9335251E}"/>
                    </a:ext>
                  </a:extLst>
                </p14:cNvPr>
                <p14:cNvContentPartPr/>
                <p14:nvPr/>
              </p14:nvContentPartPr>
              <p14:xfrm>
                <a:off x="3015103" y="1842087"/>
                <a:ext cx="360" cy="360"/>
              </p14:xfrm>
            </p:contentPart>
          </mc:Choice>
          <mc:Fallback xmlns="">
            <p:pic>
              <p:nvPicPr>
                <p:cNvPr id="17" name="墨迹 16">
                  <a:extLst>
                    <a:ext uri="{FF2B5EF4-FFF2-40B4-BE49-F238E27FC236}">
                      <a16:creationId xmlns:a16="http://schemas.microsoft.com/office/drawing/2014/main" id="{D678F16E-CB40-124A-ADB0-DE3D9335251E}"/>
                    </a:ext>
                  </a:extLst>
                </p:cNvPr>
                <p:cNvPicPr/>
                <p:nvPr/>
              </p:nvPicPr>
              <p:blipFill>
                <a:blip r:embed="rId3"/>
                <a:stretch>
                  <a:fillRect/>
                </a:stretch>
              </p:blipFill>
              <p:spPr>
                <a:xfrm>
                  <a:off x="3006463" y="1833087"/>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8" name="墨迹 17">
                  <a:extLst>
                    <a:ext uri="{FF2B5EF4-FFF2-40B4-BE49-F238E27FC236}">
                      <a16:creationId xmlns:a16="http://schemas.microsoft.com/office/drawing/2014/main" id="{8D3660BF-A721-8E44-ACFA-426C392120C4}"/>
                    </a:ext>
                  </a:extLst>
                </p14:cNvPr>
                <p14:cNvContentPartPr/>
                <p14:nvPr/>
              </p14:nvContentPartPr>
              <p14:xfrm>
                <a:off x="3015103" y="1842087"/>
                <a:ext cx="360" cy="360"/>
              </p14:xfrm>
            </p:contentPart>
          </mc:Choice>
          <mc:Fallback xmlns="">
            <p:pic>
              <p:nvPicPr>
                <p:cNvPr id="18" name="墨迹 17">
                  <a:extLst>
                    <a:ext uri="{FF2B5EF4-FFF2-40B4-BE49-F238E27FC236}">
                      <a16:creationId xmlns:a16="http://schemas.microsoft.com/office/drawing/2014/main" id="{8D3660BF-A721-8E44-ACFA-426C392120C4}"/>
                    </a:ext>
                  </a:extLst>
                </p:cNvPr>
                <p:cNvPicPr/>
                <p:nvPr/>
              </p:nvPicPr>
              <p:blipFill>
                <a:blip r:embed="rId3"/>
                <a:stretch>
                  <a:fillRect/>
                </a:stretch>
              </p:blipFill>
              <p:spPr>
                <a:xfrm>
                  <a:off x="3006463" y="1833087"/>
                  <a:ext cx="18000" cy="18000"/>
                </a:xfrm>
                <a:prstGeom prst="rect">
                  <a:avLst/>
                </a:prstGeom>
              </p:spPr>
            </p:pic>
          </mc:Fallback>
        </mc:AlternateContent>
      </p:grpSp>
      <p:sp>
        <p:nvSpPr>
          <p:cNvPr id="23" name="文本框 22">
            <a:extLst>
              <a:ext uri="{FF2B5EF4-FFF2-40B4-BE49-F238E27FC236}">
                <a16:creationId xmlns:a16="http://schemas.microsoft.com/office/drawing/2014/main" id="{8E5D37A9-34F1-964A-8965-F3E7850CB7DC}"/>
              </a:ext>
            </a:extLst>
          </p:cNvPr>
          <p:cNvSpPr txBox="1"/>
          <p:nvPr/>
        </p:nvSpPr>
        <p:spPr>
          <a:xfrm>
            <a:off x="106877" y="80967"/>
            <a:ext cx="11091553" cy="1200329"/>
          </a:xfrm>
          <a:prstGeom prst="rect">
            <a:avLst/>
          </a:prstGeom>
          <a:noFill/>
        </p:spPr>
        <p:txBody>
          <a:bodyPr wrap="square" rtlCol="0">
            <a:spAutoFit/>
          </a:bodyPr>
          <a:lstStyle/>
          <a:p>
            <a:r>
              <a:rPr kumimoji="1" lang="zh-CN" altLang="en-US" dirty="0"/>
              <a:t>海关申报表（海关指尖服务）</a:t>
            </a:r>
            <a:endParaRPr kumimoji="1" lang="en-US" altLang="zh-CN" dirty="0"/>
          </a:p>
          <a:p>
            <a:endParaRPr kumimoji="1" lang="en-US" altLang="zh-CN" dirty="0"/>
          </a:p>
          <a:p>
            <a:endParaRPr kumimoji="1" lang="en-US" altLang="zh-CN" dirty="0"/>
          </a:p>
          <a:p>
            <a:endParaRPr kumimoji="1" lang="en-US" altLang="zh-CN" dirty="0"/>
          </a:p>
        </p:txBody>
      </p:sp>
      <p:pic>
        <p:nvPicPr>
          <p:cNvPr id="25" name="图片 24" descr="图形用户界面, 应用程序, Teams&#10;&#10;描述已自动生成">
            <a:extLst>
              <a:ext uri="{FF2B5EF4-FFF2-40B4-BE49-F238E27FC236}">
                <a16:creationId xmlns:a16="http://schemas.microsoft.com/office/drawing/2014/main" id="{6DAC7629-BD95-F843-B948-B06E0D95A6CD}"/>
              </a:ext>
            </a:extLst>
          </p:cNvPr>
          <p:cNvPicPr>
            <a:picLocks noChangeAspect="1"/>
          </p:cNvPicPr>
          <p:nvPr/>
        </p:nvPicPr>
        <p:blipFill>
          <a:blip r:embed="rId12"/>
          <a:stretch>
            <a:fillRect/>
          </a:stretch>
        </p:blipFill>
        <p:spPr>
          <a:xfrm>
            <a:off x="5470678" y="0"/>
            <a:ext cx="3140572" cy="6507964"/>
          </a:xfrm>
          <a:prstGeom prst="rect">
            <a:avLst/>
          </a:prstGeom>
        </p:spPr>
      </p:pic>
      <p:pic>
        <p:nvPicPr>
          <p:cNvPr id="27" name="图片 26" descr="图表, 旭日形&#10;&#10;描述已自动生成">
            <a:extLst>
              <a:ext uri="{FF2B5EF4-FFF2-40B4-BE49-F238E27FC236}">
                <a16:creationId xmlns:a16="http://schemas.microsoft.com/office/drawing/2014/main" id="{B58DD6F7-7355-F44C-AD1A-3877F53E5AC7}"/>
              </a:ext>
            </a:extLst>
          </p:cNvPr>
          <p:cNvPicPr>
            <a:picLocks noChangeAspect="1"/>
          </p:cNvPicPr>
          <p:nvPr/>
        </p:nvPicPr>
        <p:blipFill>
          <a:blip r:embed="rId13"/>
          <a:stretch>
            <a:fillRect/>
          </a:stretch>
        </p:blipFill>
        <p:spPr>
          <a:xfrm>
            <a:off x="842128" y="1281296"/>
            <a:ext cx="4461295" cy="3957452"/>
          </a:xfrm>
          <a:prstGeom prst="rect">
            <a:avLst/>
          </a:prstGeom>
        </p:spPr>
      </p:pic>
    </p:spTree>
    <p:extLst>
      <p:ext uri="{BB962C8B-B14F-4D97-AF65-F5344CB8AC3E}">
        <p14:creationId xmlns:p14="http://schemas.microsoft.com/office/powerpoint/2010/main" val="10799937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43312A2A-2F71-5540-B5CE-79DF1F314B1C}"/>
              </a:ext>
            </a:extLst>
          </p:cNvPr>
          <p:cNvSpPr>
            <a:spLocks noGrp="1"/>
          </p:cNvSpPr>
          <p:nvPr>
            <p:ph idx="1"/>
          </p:nvPr>
        </p:nvSpPr>
        <p:spPr>
          <a:xfrm>
            <a:off x="178129" y="0"/>
            <a:ext cx="10462161" cy="6857999"/>
          </a:xfrm>
        </p:spPr>
        <p:txBody>
          <a:bodyPr>
            <a:normAutofit/>
          </a:bodyPr>
          <a:lstStyle/>
          <a:p>
            <a:r>
              <a:rPr kumimoji="1" lang="zh-CN" altLang="en-US" sz="2400" dirty="0">
                <a:solidFill>
                  <a:srgbClr val="FF0000"/>
                </a:solidFill>
              </a:rPr>
              <a:t>关于隔离政策</a:t>
            </a:r>
            <a:endParaRPr kumimoji="1" lang="en-US" altLang="zh-CN" sz="2400" dirty="0">
              <a:solidFill>
                <a:srgbClr val="FF0000"/>
              </a:solidFill>
            </a:endParaRPr>
          </a:p>
          <a:p>
            <a:pPr>
              <a:buFont typeface="Wingdings" pitchFamily="2" charset="2"/>
              <a:buChar char="l"/>
            </a:pPr>
            <a:r>
              <a:rPr kumimoji="1" lang="zh-CN" altLang="en-US" sz="2400" dirty="0">
                <a:solidFill>
                  <a:srgbClr val="FF0000"/>
                </a:solidFill>
              </a:rPr>
              <a:t>落地后的机场流程图</a:t>
            </a:r>
            <a:endParaRPr kumimoji="1" lang="en-US" altLang="zh-CN" sz="2400" dirty="0">
              <a:solidFill>
                <a:srgbClr val="FF0000"/>
              </a:solidFill>
            </a:endParaRPr>
          </a:p>
          <a:p>
            <a:pPr>
              <a:buFont typeface="Wingdings" pitchFamily="2" charset="2"/>
              <a:buChar char="l"/>
            </a:pPr>
            <a:endParaRPr kumimoji="1" lang="zh-CN" altLang="en-US" sz="2400" dirty="0">
              <a:solidFill>
                <a:srgbClr val="FF0000"/>
              </a:solidFill>
            </a:endParaRPr>
          </a:p>
        </p:txBody>
      </p:sp>
      <p:pic>
        <p:nvPicPr>
          <p:cNvPr id="5" name="图片 4" descr="图示, 日程表&#10;&#10;描述已自动生成">
            <a:extLst>
              <a:ext uri="{FF2B5EF4-FFF2-40B4-BE49-F238E27FC236}">
                <a16:creationId xmlns:a16="http://schemas.microsoft.com/office/drawing/2014/main" id="{6D99A927-13B2-B94C-B889-89DF186898D4}"/>
              </a:ext>
            </a:extLst>
          </p:cNvPr>
          <p:cNvPicPr>
            <a:picLocks noChangeAspect="1"/>
          </p:cNvPicPr>
          <p:nvPr/>
        </p:nvPicPr>
        <p:blipFill>
          <a:blip r:embed="rId2"/>
          <a:stretch>
            <a:fillRect/>
          </a:stretch>
        </p:blipFill>
        <p:spPr>
          <a:xfrm>
            <a:off x="3433656" y="-1"/>
            <a:ext cx="5324687" cy="6858000"/>
          </a:xfrm>
          <a:prstGeom prst="rect">
            <a:avLst/>
          </a:prstGeom>
        </p:spPr>
      </p:pic>
    </p:spTree>
    <p:extLst>
      <p:ext uri="{BB962C8B-B14F-4D97-AF65-F5344CB8AC3E}">
        <p14:creationId xmlns:p14="http://schemas.microsoft.com/office/powerpoint/2010/main" val="28450497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1657D744-65E0-354C-B898-CE4B3B1403FB}"/>
              </a:ext>
            </a:extLst>
          </p:cNvPr>
          <p:cNvSpPr>
            <a:spLocks noGrp="1"/>
          </p:cNvSpPr>
          <p:nvPr>
            <p:ph idx="1"/>
          </p:nvPr>
        </p:nvSpPr>
        <p:spPr>
          <a:xfrm>
            <a:off x="106877" y="272773"/>
            <a:ext cx="10390909" cy="6762997"/>
          </a:xfrm>
        </p:spPr>
        <p:txBody>
          <a:bodyPr/>
          <a:lstStyle/>
          <a:p>
            <a:r>
              <a:rPr kumimoji="1" lang="zh-CN" altLang="en-US" dirty="0"/>
              <a:t>隔离时间</a:t>
            </a:r>
            <a:endParaRPr kumimoji="1" lang="en-US" altLang="zh-CN" dirty="0"/>
          </a:p>
          <a:p>
            <a:pPr marL="0" indent="0">
              <a:buNone/>
            </a:pPr>
            <a:r>
              <a:rPr kumimoji="1" lang="zh-CN" altLang="en-US" dirty="0"/>
              <a:t>通常为</a:t>
            </a:r>
            <a:r>
              <a:rPr kumimoji="1" lang="en-US" altLang="zh-CN" dirty="0"/>
              <a:t>14</a:t>
            </a:r>
            <a:r>
              <a:rPr kumimoji="1" lang="zh-CN" altLang="en-US" dirty="0"/>
              <a:t>天酒店集中隔离，但是各地政策不尽相同</a:t>
            </a:r>
            <a:endParaRPr kumimoji="1" lang="en-US" altLang="zh-CN" dirty="0"/>
          </a:p>
          <a:p>
            <a:pPr marL="0" indent="0">
              <a:buNone/>
            </a:pPr>
            <a:r>
              <a:rPr kumimoji="1" lang="zh-CN" altLang="en-US" dirty="0"/>
              <a:t>例如：</a:t>
            </a:r>
            <a:endParaRPr kumimoji="1" lang="en-US" altLang="zh-CN" dirty="0"/>
          </a:p>
          <a:p>
            <a:pPr marL="0" indent="0">
              <a:buNone/>
            </a:pPr>
            <a:r>
              <a:rPr kumimoji="1" lang="zh-CN" altLang="en-US" dirty="0"/>
              <a:t>上海</a:t>
            </a:r>
            <a:r>
              <a:rPr kumimoji="1" lang="en-US" altLang="zh-CN" dirty="0"/>
              <a:t>7+7</a:t>
            </a:r>
            <a:r>
              <a:rPr kumimoji="1" lang="zh-CN" altLang="en-US" dirty="0"/>
              <a:t>                                              北京：</a:t>
            </a:r>
            <a:r>
              <a:rPr kumimoji="1" lang="en-US" altLang="zh-CN" dirty="0"/>
              <a:t>14+7</a:t>
            </a:r>
            <a:r>
              <a:rPr kumimoji="1" lang="zh-CN" altLang="en-US" dirty="0"/>
              <a:t>。                           浙江：</a:t>
            </a:r>
            <a:r>
              <a:rPr kumimoji="1" lang="en-US" altLang="zh-CN" dirty="0"/>
              <a:t>14+7+7</a:t>
            </a:r>
            <a:endParaRPr kumimoji="1" lang="zh-CN" altLang="en-US" dirty="0"/>
          </a:p>
        </p:txBody>
      </p:sp>
      <p:pic>
        <p:nvPicPr>
          <p:cNvPr id="7" name="图片 6" descr="文本&#10;&#10;描述已自动生成">
            <a:extLst>
              <a:ext uri="{FF2B5EF4-FFF2-40B4-BE49-F238E27FC236}">
                <a16:creationId xmlns:a16="http://schemas.microsoft.com/office/drawing/2014/main" id="{18DA8E5D-59B8-EC4F-BF54-F1B7960973F7}"/>
              </a:ext>
            </a:extLst>
          </p:cNvPr>
          <p:cNvPicPr>
            <a:picLocks noChangeAspect="1"/>
          </p:cNvPicPr>
          <p:nvPr/>
        </p:nvPicPr>
        <p:blipFill>
          <a:blip r:embed="rId2"/>
          <a:stretch>
            <a:fillRect/>
          </a:stretch>
        </p:blipFill>
        <p:spPr>
          <a:xfrm>
            <a:off x="3409904" y="1814135"/>
            <a:ext cx="3169026" cy="4958307"/>
          </a:xfrm>
          <a:prstGeom prst="rect">
            <a:avLst/>
          </a:prstGeom>
        </p:spPr>
      </p:pic>
      <p:pic>
        <p:nvPicPr>
          <p:cNvPr id="9" name="图片 8" descr="一些文字和图片的手机截图&#10;&#10;描述已自动生成">
            <a:extLst>
              <a:ext uri="{FF2B5EF4-FFF2-40B4-BE49-F238E27FC236}">
                <a16:creationId xmlns:a16="http://schemas.microsoft.com/office/drawing/2014/main" id="{1028B7D0-1563-3942-92A9-12E64C000469}"/>
              </a:ext>
            </a:extLst>
          </p:cNvPr>
          <p:cNvPicPr>
            <a:picLocks noChangeAspect="1"/>
          </p:cNvPicPr>
          <p:nvPr/>
        </p:nvPicPr>
        <p:blipFill>
          <a:blip r:embed="rId3"/>
          <a:stretch>
            <a:fillRect/>
          </a:stretch>
        </p:blipFill>
        <p:spPr>
          <a:xfrm>
            <a:off x="67148" y="1814135"/>
            <a:ext cx="3303027" cy="4583876"/>
          </a:xfrm>
          <a:prstGeom prst="rect">
            <a:avLst/>
          </a:prstGeom>
        </p:spPr>
      </p:pic>
      <p:pic>
        <p:nvPicPr>
          <p:cNvPr id="11" name="图片 10" descr="手机屏幕截图&#10;&#10;描述已自动生成">
            <a:extLst>
              <a:ext uri="{FF2B5EF4-FFF2-40B4-BE49-F238E27FC236}">
                <a16:creationId xmlns:a16="http://schemas.microsoft.com/office/drawing/2014/main" id="{2613418C-A1EB-E245-A9E9-EA9F7A3FB277}"/>
              </a:ext>
            </a:extLst>
          </p:cNvPr>
          <p:cNvPicPr>
            <a:picLocks noChangeAspect="1"/>
          </p:cNvPicPr>
          <p:nvPr/>
        </p:nvPicPr>
        <p:blipFill>
          <a:blip r:embed="rId4"/>
          <a:stretch>
            <a:fillRect/>
          </a:stretch>
        </p:blipFill>
        <p:spPr>
          <a:xfrm>
            <a:off x="6752658" y="1922496"/>
            <a:ext cx="2783227" cy="4741584"/>
          </a:xfrm>
          <a:prstGeom prst="rect">
            <a:avLst/>
          </a:prstGeom>
        </p:spPr>
      </p:pic>
    </p:spTree>
    <p:extLst>
      <p:ext uri="{BB962C8B-B14F-4D97-AF65-F5344CB8AC3E}">
        <p14:creationId xmlns:p14="http://schemas.microsoft.com/office/powerpoint/2010/main" val="383759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037CA4E6-2690-5F40-B6A4-F4850E48CB2C}"/>
              </a:ext>
            </a:extLst>
          </p:cNvPr>
          <p:cNvSpPr>
            <a:spLocks noGrp="1"/>
          </p:cNvSpPr>
          <p:nvPr>
            <p:ph idx="1"/>
          </p:nvPr>
        </p:nvSpPr>
        <p:spPr>
          <a:xfrm>
            <a:off x="142504" y="184068"/>
            <a:ext cx="9393382" cy="6365174"/>
          </a:xfrm>
        </p:spPr>
        <p:txBody>
          <a:bodyPr/>
          <a:lstStyle/>
          <a:p>
            <a:r>
              <a:rPr kumimoji="1" lang="zh-CN" altLang="en-US" dirty="0"/>
              <a:t>关于隔离酒店和费用</a:t>
            </a:r>
            <a:r>
              <a:rPr kumimoji="1" lang="en-US" altLang="zh-CN" dirty="0"/>
              <a:t>(</a:t>
            </a:r>
            <a:r>
              <a:rPr kumimoji="1" lang="zh-CN" altLang="en-US" dirty="0"/>
              <a:t>关键词：</a:t>
            </a:r>
            <a:r>
              <a:rPr kumimoji="1" lang="zh-CN" altLang="en-US" dirty="0">
                <a:solidFill>
                  <a:srgbClr val="FF0000"/>
                </a:solidFill>
              </a:rPr>
              <a:t>价格</a:t>
            </a:r>
            <a:r>
              <a:rPr kumimoji="1" lang="en-US" altLang="zh-CN" dirty="0">
                <a:solidFill>
                  <a:srgbClr val="FF0000"/>
                </a:solidFill>
              </a:rPr>
              <a:t>/</a:t>
            </a:r>
            <a:r>
              <a:rPr kumimoji="1" lang="zh-CN" altLang="en-US" dirty="0">
                <a:solidFill>
                  <a:srgbClr val="FF0000"/>
                </a:solidFill>
              </a:rPr>
              <a:t>网络</a:t>
            </a:r>
            <a:r>
              <a:rPr kumimoji="1" lang="en-US" altLang="zh-CN" dirty="0">
                <a:solidFill>
                  <a:srgbClr val="FF0000"/>
                </a:solidFill>
              </a:rPr>
              <a:t>/</a:t>
            </a:r>
            <a:r>
              <a:rPr kumimoji="1" lang="zh-CN" altLang="en-US" dirty="0">
                <a:solidFill>
                  <a:srgbClr val="FF0000"/>
                </a:solidFill>
              </a:rPr>
              <a:t>外卖</a:t>
            </a:r>
            <a:r>
              <a:rPr kumimoji="1" lang="en-US" altLang="zh-CN" dirty="0">
                <a:solidFill>
                  <a:srgbClr val="FF0000"/>
                </a:solidFill>
              </a:rPr>
              <a:t>/</a:t>
            </a:r>
            <a:r>
              <a:rPr kumimoji="1" lang="zh-CN" altLang="en-US" dirty="0">
                <a:solidFill>
                  <a:srgbClr val="FF0000"/>
                </a:solidFill>
              </a:rPr>
              <a:t>夫妻同住</a:t>
            </a:r>
            <a:r>
              <a:rPr kumimoji="1" lang="zh-CN" altLang="en-US" dirty="0"/>
              <a:t>）</a:t>
            </a:r>
            <a:endParaRPr kumimoji="1" lang="en-US" altLang="zh-CN" dirty="0"/>
          </a:p>
          <a:p>
            <a:pPr marL="0" indent="0">
              <a:buNone/>
            </a:pPr>
            <a:r>
              <a:rPr kumimoji="1" lang="zh-CN" altLang="en-US" dirty="0"/>
              <a:t>厦门篇</a:t>
            </a:r>
            <a:endParaRPr kumimoji="1" lang="en-US" altLang="zh-CN" dirty="0"/>
          </a:p>
          <a:p>
            <a:pPr marL="0" indent="0">
              <a:buNone/>
            </a:pPr>
            <a:endParaRPr kumimoji="1" lang="zh-CN" altLang="en-US" dirty="0"/>
          </a:p>
        </p:txBody>
      </p:sp>
      <p:pic>
        <p:nvPicPr>
          <p:cNvPr id="5" name="图片 4" descr="日历&#10;&#10;描述已自动生成">
            <a:extLst>
              <a:ext uri="{FF2B5EF4-FFF2-40B4-BE49-F238E27FC236}">
                <a16:creationId xmlns:a16="http://schemas.microsoft.com/office/drawing/2014/main" id="{33006A5C-1D16-B74F-986B-074E20F12A9C}"/>
              </a:ext>
            </a:extLst>
          </p:cNvPr>
          <p:cNvPicPr>
            <a:picLocks noChangeAspect="1"/>
          </p:cNvPicPr>
          <p:nvPr/>
        </p:nvPicPr>
        <p:blipFill>
          <a:blip r:embed="rId2"/>
          <a:stretch>
            <a:fillRect/>
          </a:stretch>
        </p:blipFill>
        <p:spPr>
          <a:xfrm>
            <a:off x="3862247" y="1480475"/>
            <a:ext cx="4056525" cy="4521641"/>
          </a:xfrm>
          <a:prstGeom prst="rect">
            <a:avLst/>
          </a:prstGeom>
        </p:spPr>
      </p:pic>
      <p:pic>
        <p:nvPicPr>
          <p:cNvPr id="7" name="图片 6" descr="表格, 日历&#10;&#10;描述已自动生成">
            <a:extLst>
              <a:ext uri="{FF2B5EF4-FFF2-40B4-BE49-F238E27FC236}">
                <a16:creationId xmlns:a16="http://schemas.microsoft.com/office/drawing/2014/main" id="{97C232F0-00BA-F64F-845E-D77A8B039B5F}"/>
              </a:ext>
            </a:extLst>
          </p:cNvPr>
          <p:cNvPicPr>
            <a:picLocks noChangeAspect="1"/>
          </p:cNvPicPr>
          <p:nvPr/>
        </p:nvPicPr>
        <p:blipFill>
          <a:blip r:embed="rId3"/>
          <a:stretch>
            <a:fillRect/>
          </a:stretch>
        </p:blipFill>
        <p:spPr>
          <a:xfrm>
            <a:off x="7724494" y="1273029"/>
            <a:ext cx="4467506" cy="4936535"/>
          </a:xfrm>
          <a:prstGeom prst="rect">
            <a:avLst/>
          </a:prstGeom>
        </p:spPr>
      </p:pic>
      <p:pic>
        <p:nvPicPr>
          <p:cNvPr id="9" name="图片 8" descr="表格&#10;&#10;描述已自动生成">
            <a:extLst>
              <a:ext uri="{FF2B5EF4-FFF2-40B4-BE49-F238E27FC236}">
                <a16:creationId xmlns:a16="http://schemas.microsoft.com/office/drawing/2014/main" id="{CA10C375-569D-2545-AA0F-ABB1D6C9F898}"/>
              </a:ext>
            </a:extLst>
          </p:cNvPr>
          <p:cNvPicPr>
            <a:picLocks noChangeAspect="1"/>
          </p:cNvPicPr>
          <p:nvPr/>
        </p:nvPicPr>
        <p:blipFill>
          <a:blip r:embed="rId4"/>
          <a:stretch>
            <a:fillRect/>
          </a:stretch>
        </p:blipFill>
        <p:spPr>
          <a:xfrm>
            <a:off x="0" y="933354"/>
            <a:ext cx="4056525" cy="5352064"/>
          </a:xfrm>
          <a:prstGeom prst="rect">
            <a:avLst/>
          </a:prstGeom>
        </p:spPr>
      </p:pic>
    </p:spTree>
    <p:extLst>
      <p:ext uri="{BB962C8B-B14F-4D97-AF65-F5344CB8AC3E}">
        <p14:creationId xmlns:p14="http://schemas.microsoft.com/office/powerpoint/2010/main" val="15974056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037CA4E6-2690-5F40-B6A4-F4850E48CB2C}"/>
              </a:ext>
            </a:extLst>
          </p:cNvPr>
          <p:cNvSpPr>
            <a:spLocks noGrp="1"/>
          </p:cNvSpPr>
          <p:nvPr>
            <p:ph idx="1"/>
          </p:nvPr>
        </p:nvSpPr>
        <p:spPr>
          <a:xfrm>
            <a:off x="-314387" y="-1310895"/>
            <a:ext cx="8448984" cy="5942272"/>
          </a:xfrm>
        </p:spPr>
        <p:txBody>
          <a:bodyPr/>
          <a:lstStyle/>
          <a:p>
            <a:pPr marL="0" indent="0">
              <a:buNone/>
            </a:pPr>
            <a:r>
              <a:rPr kumimoji="1" lang="zh-CN" altLang="en-US" dirty="0"/>
              <a:t>广州篇</a:t>
            </a:r>
            <a:endParaRPr kumimoji="1" lang="en-US" altLang="zh-CN" dirty="0"/>
          </a:p>
          <a:p>
            <a:pPr marL="0" indent="0">
              <a:buNone/>
            </a:pPr>
            <a:endParaRPr kumimoji="1" lang="en-US" altLang="zh-CN" dirty="0"/>
          </a:p>
          <a:p>
            <a:pPr marL="0" indent="0">
              <a:buNone/>
            </a:pPr>
            <a:endParaRPr kumimoji="1" lang="zh-CN" altLang="en-US" dirty="0"/>
          </a:p>
        </p:txBody>
      </p:sp>
      <p:pic>
        <p:nvPicPr>
          <p:cNvPr id="4" name="图片 3" descr="图形用户界面, 表格&#10;&#10;描述已自动生成">
            <a:extLst>
              <a:ext uri="{FF2B5EF4-FFF2-40B4-BE49-F238E27FC236}">
                <a16:creationId xmlns:a16="http://schemas.microsoft.com/office/drawing/2014/main" id="{5E3C3195-F44B-C64B-B7E8-B91D64B12525}"/>
              </a:ext>
            </a:extLst>
          </p:cNvPr>
          <p:cNvPicPr>
            <a:picLocks noChangeAspect="1"/>
          </p:cNvPicPr>
          <p:nvPr/>
        </p:nvPicPr>
        <p:blipFill>
          <a:blip r:embed="rId2"/>
          <a:stretch>
            <a:fillRect/>
          </a:stretch>
        </p:blipFill>
        <p:spPr>
          <a:xfrm>
            <a:off x="244159" y="474390"/>
            <a:ext cx="2510435" cy="3251693"/>
          </a:xfrm>
          <a:prstGeom prst="rect">
            <a:avLst/>
          </a:prstGeom>
        </p:spPr>
      </p:pic>
      <p:pic>
        <p:nvPicPr>
          <p:cNvPr id="8" name="图片 7" descr="表格&#10;&#10;描述已自动生成">
            <a:extLst>
              <a:ext uri="{FF2B5EF4-FFF2-40B4-BE49-F238E27FC236}">
                <a16:creationId xmlns:a16="http://schemas.microsoft.com/office/drawing/2014/main" id="{31A1EC5E-A3F4-1046-B5DD-484BE1C642AD}"/>
              </a:ext>
            </a:extLst>
          </p:cNvPr>
          <p:cNvPicPr>
            <a:picLocks noChangeAspect="1"/>
          </p:cNvPicPr>
          <p:nvPr/>
        </p:nvPicPr>
        <p:blipFill>
          <a:blip r:embed="rId3"/>
          <a:stretch>
            <a:fillRect/>
          </a:stretch>
        </p:blipFill>
        <p:spPr>
          <a:xfrm>
            <a:off x="3113007" y="184068"/>
            <a:ext cx="4024606" cy="4257303"/>
          </a:xfrm>
          <a:prstGeom prst="rect">
            <a:avLst/>
          </a:prstGeom>
        </p:spPr>
      </p:pic>
      <p:pic>
        <p:nvPicPr>
          <p:cNvPr id="11" name="图片 10" descr="手机屏幕的截图&#10;&#10;描述已自动生成">
            <a:extLst>
              <a:ext uri="{FF2B5EF4-FFF2-40B4-BE49-F238E27FC236}">
                <a16:creationId xmlns:a16="http://schemas.microsoft.com/office/drawing/2014/main" id="{AF16F91F-16AC-A64B-8840-F37945B36AAD}"/>
              </a:ext>
            </a:extLst>
          </p:cNvPr>
          <p:cNvPicPr>
            <a:picLocks noChangeAspect="1"/>
          </p:cNvPicPr>
          <p:nvPr/>
        </p:nvPicPr>
        <p:blipFill>
          <a:blip r:embed="rId4"/>
          <a:stretch>
            <a:fillRect/>
          </a:stretch>
        </p:blipFill>
        <p:spPr>
          <a:xfrm>
            <a:off x="7028912" y="36025"/>
            <a:ext cx="4257147" cy="4701826"/>
          </a:xfrm>
          <a:prstGeom prst="rect">
            <a:avLst/>
          </a:prstGeom>
        </p:spPr>
      </p:pic>
      <p:pic>
        <p:nvPicPr>
          <p:cNvPr id="15" name="图片 14" descr="表格&#10;&#10;描述已自动生成">
            <a:extLst>
              <a:ext uri="{FF2B5EF4-FFF2-40B4-BE49-F238E27FC236}">
                <a16:creationId xmlns:a16="http://schemas.microsoft.com/office/drawing/2014/main" id="{8A33DD17-8350-8F47-9724-2688CB958E3B}"/>
              </a:ext>
            </a:extLst>
          </p:cNvPr>
          <p:cNvPicPr>
            <a:picLocks noChangeAspect="1"/>
          </p:cNvPicPr>
          <p:nvPr/>
        </p:nvPicPr>
        <p:blipFill>
          <a:blip r:embed="rId5"/>
          <a:stretch>
            <a:fillRect/>
          </a:stretch>
        </p:blipFill>
        <p:spPr>
          <a:xfrm>
            <a:off x="202717" y="3511816"/>
            <a:ext cx="2910290" cy="3353159"/>
          </a:xfrm>
          <a:prstGeom prst="rect">
            <a:avLst/>
          </a:prstGeom>
        </p:spPr>
      </p:pic>
      <p:pic>
        <p:nvPicPr>
          <p:cNvPr id="19" name="图片 18" descr="表格&#10;&#10;描述已自动生成">
            <a:extLst>
              <a:ext uri="{FF2B5EF4-FFF2-40B4-BE49-F238E27FC236}">
                <a16:creationId xmlns:a16="http://schemas.microsoft.com/office/drawing/2014/main" id="{54C524F1-7DFE-8A4F-9201-013EAC41478B}"/>
              </a:ext>
            </a:extLst>
          </p:cNvPr>
          <p:cNvPicPr>
            <a:picLocks noChangeAspect="1"/>
          </p:cNvPicPr>
          <p:nvPr/>
        </p:nvPicPr>
        <p:blipFill>
          <a:blip r:embed="rId6"/>
          <a:stretch>
            <a:fillRect/>
          </a:stretch>
        </p:blipFill>
        <p:spPr>
          <a:xfrm>
            <a:off x="3455928" y="3726083"/>
            <a:ext cx="3121362" cy="3353160"/>
          </a:xfrm>
          <a:prstGeom prst="rect">
            <a:avLst/>
          </a:prstGeom>
        </p:spPr>
      </p:pic>
      <p:pic>
        <p:nvPicPr>
          <p:cNvPr id="22" name="图片 21" descr="表格&#10;&#10;描述已自动生成">
            <a:extLst>
              <a:ext uri="{FF2B5EF4-FFF2-40B4-BE49-F238E27FC236}">
                <a16:creationId xmlns:a16="http://schemas.microsoft.com/office/drawing/2014/main" id="{41FBEBEB-5733-D540-94AB-5B18C7D01DA7}"/>
              </a:ext>
            </a:extLst>
          </p:cNvPr>
          <p:cNvPicPr>
            <a:picLocks noChangeAspect="1"/>
          </p:cNvPicPr>
          <p:nvPr/>
        </p:nvPicPr>
        <p:blipFill>
          <a:blip r:embed="rId7"/>
          <a:stretch>
            <a:fillRect/>
          </a:stretch>
        </p:blipFill>
        <p:spPr>
          <a:xfrm>
            <a:off x="7334944" y="3582458"/>
            <a:ext cx="3121362" cy="3391009"/>
          </a:xfrm>
          <a:prstGeom prst="rect">
            <a:avLst/>
          </a:prstGeom>
        </p:spPr>
      </p:pic>
      <p:sp>
        <p:nvSpPr>
          <p:cNvPr id="23" name="文本框 22">
            <a:extLst>
              <a:ext uri="{FF2B5EF4-FFF2-40B4-BE49-F238E27FC236}">
                <a16:creationId xmlns:a16="http://schemas.microsoft.com/office/drawing/2014/main" id="{E239A54B-B3AD-5A42-ABA9-EB957365E9E2}"/>
              </a:ext>
            </a:extLst>
          </p:cNvPr>
          <p:cNvSpPr txBox="1"/>
          <p:nvPr/>
        </p:nvSpPr>
        <p:spPr>
          <a:xfrm>
            <a:off x="415636" y="332509"/>
            <a:ext cx="877163" cy="369332"/>
          </a:xfrm>
          <a:prstGeom prst="rect">
            <a:avLst/>
          </a:prstGeom>
          <a:noFill/>
        </p:spPr>
        <p:txBody>
          <a:bodyPr wrap="none" rtlCol="0">
            <a:spAutoFit/>
          </a:bodyPr>
          <a:lstStyle/>
          <a:p>
            <a:r>
              <a:rPr kumimoji="1" lang="zh-CN" altLang="en-US" dirty="0"/>
              <a:t>广州篇</a:t>
            </a:r>
          </a:p>
        </p:txBody>
      </p:sp>
    </p:spTree>
    <p:extLst>
      <p:ext uri="{BB962C8B-B14F-4D97-AF65-F5344CB8AC3E}">
        <p14:creationId xmlns:p14="http://schemas.microsoft.com/office/powerpoint/2010/main" val="38090688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2589F1E-9D91-1B47-BD33-88A66A098C11}"/>
              </a:ext>
            </a:extLst>
          </p:cNvPr>
          <p:cNvSpPr txBox="1"/>
          <p:nvPr/>
        </p:nvSpPr>
        <p:spPr>
          <a:xfrm>
            <a:off x="391885" y="368135"/>
            <a:ext cx="1235033" cy="369332"/>
          </a:xfrm>
          <a:prstGeom prst="rect">
            <a:avLst/>
          </a:prstGeom>
          <a:noFill/>
        </p:spPr>
        <p:txBody>
          <a:bodyPr wrap="square" rtlCol="0">
            <a:spAutoFit/>
          </a:bodyPr>
          <a:lstStyle/>
          <a:p>
            <a:endParaRPr kumimoji="1" lang="zh-CN" altLang="en-US" dirty="0"/>
          </a:p>
        </p:txBody>
      </p:sp>
      <p:sp>
        <p:nvSpPr>
          <p:cNvPr id="6" name="内容占位符 5">
            <a:extLst>
              <a:ext uri="{FF2B5EF4-FFF2-40B4-BE49-F238E27FC236}">
                <a16:creationId xmlns:a16="http://schemas.microsoft.com/office/drawing/2014/main" id="{6E7ADF7E-4618-C845-B003-EE59466DA98E}"/>
              </a:ext>
            </a:extLst>
          </p:cNvPr>
          <p:cNvSpPr>
            <a:spLocks noGrp="1"/>
          </p:cNvSpPr>
          <p:nvPr>
            <p:ph idx="1"/>
          </p:nvPr>
        </p:nvSpPr>
        <p:spPr>
          <a:xfrm>
            <a:off x="285008" y="237507"/>
            <a:ext cx="8988994" cy="5803856"/>
          </a:xfrm>
        </p:spPr>
        <p:txBody>
          <a:bodyPr/>
          <a:lstStyle/>
          <a:p>
            <a:pPr marL="0" indent="0">
              <a:buNone/>
            </a:pPr>
            <a:r>
              <a:rPr lang="zh-CN" altLang="en-US" dirty="0"/>
              <a:t>北京篇</a:t>
            </a:r>
            <a:endParaRPr lang="en-US" altLang="zh-CN" dirty="0"/>
          </a:p>
          <a:p>
            <a:pPr marL="0" indent="0">
              <a:buNone/>
            </a:pPr>
            <a:endParaRPr lang="zh-CN" altLang="en-US" dirty="0"/>
          </a:p>
        </p:txBody>
      </p:sp>
      <p:pic>
        <p:nvPicPr>
          <p:cNvPr id="12" name="图片 11" descr="文本&#10;&#10;描述已自动生成">
            <a:extLst>
              <a:ext uri="{FF2B5EF4-FFF2-40B4-BE49-F238E27FC236}">
                <a16:creationId xmlns:a16="http://schemas.microsoft.com/office/drawing/2014/main" id="{92358299-6D64-874B-9E1F-2E67E8FC39C6}"/>
              </a:ext>
            </a:extLst>
          </p:cNvPr>
          <p:cNvPicPr>
            <a:picLocks noChangeAspect="1"/>
          </p:cNvPicPr>
          <p:nvPr/>
        </p:nvPicPr>
        <p:blipFill>
          <a:blip r:embed="rId2"/>
          <a:stretch>
            <a:fillRect/>
          </a:stretch>
        </p:blipFill>
        <p:spPr>
          <a:xfrm>
            <a:off x="166254" y="1229026"/>
            <a:ext cx="6091959" cy="4320778"/>
          </a:xfrm>
          <a:prstGeom prst="rect">
            <a:avLst/>
          </a:prstGeom>
        </p:spPr>
      </p:pic>
      <p:pic>
        <p:nvPicPr>
          <p:cNvPr id="14" name="图片 13" descr="文本, 聊天或短信&#10;&#10;描述已自动生成">
            <a:extLst>
              <a:ext uri="{FF2B5EF4-FFF2-40B4-BE49-F238E27FC236}">
                <a16:creationId xmlns:a16="http://schemas.microsoft.com/office/drawing/2014/main" id="{3F1B492B-1552-7F44-9A93-6B43267D9343}"/>
              </a:ext>
            </a:extLst>
          </p:cNvPr>
          <p:cNvPicPr>
            <a:picLocks noChangeAspect="1"/>
          </p:cNvPicPr>
          <p:nvPr/>
        </p:nvPicPr>
        <p:blipFill>
          <a:blip r:embed="rId3"/>
          <a:stretch>
            <a:fillRect/>
          </a:stretch>
        </p:blipFill>
        <p:spPr>
          <a:xfrm>
            <a:off x="6188150" y="1229026"/>
            <a:ext cx="6003850" cy="4241608"/>
          </a:xfrm>
          <a:prstGeom prst="rect">
            <a:avLst/>
          </a:prstGeom>
        </p:spPr>
      </p:pic>
    </p:spTree>
    <p:extLst>
      <p:ext uri="{BB962C8B-B14F-4D97-AF65-F5344CB8AC3E}">
        <p14:creationId xmlns:p14="http://schemas.microsoft.com/office/powerpoint/2010/main" val="38443182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2589F1E-9D91-1B47-BD33-88A66A098C11}"/>
              </a:ext>
            </a:extLst>
          </p:cNvPr>
          <p:cNvSpPr txBox="1"/>
          <p:nvPr/>
        </p:nvSpPr>
        <p:spPr>
          <a:xfrm>
            <a:off x="391885" y="368135"/>
            <a:ext cx="1235033" cy="369332"/>
          </a:xfrm>
          <a:prstGeom prst="rect">
            <a:avLst/>
          </a:prstGeom>
          <a:noFill/>
        </p:spPr>
        <p:txBody>
          <a:bodyPr wrap="square" rtlCol="0">
            <a:spAutoFit/>
          </a:bodyPr>
          <a:lstStyle/>
          <a:p>
            <a:endParaRPr kumimoji="1" lang="zh-CN" altLang="en-US" dirty="0"/>
          </a:p>
        </p:txBody>
      </p:sp>
      <p:sp>
        <p:nvSpPr>
          <p:cNvPr id="6" name="内容占位符 5">
            <a:extLst>
              <a:ext uri="{FF2B5EF4-FFF2-40B4-BE49-F238E27FC236}">
                <a16:creationId xmlns:a16="http://schemas.microsoft.com/office/drawing/2014/main" id="{6E7ADF7E-4618-C845-B003-EE59466DA98E}"/>
              </a:ext>
            </a:extLst>
          </p:cNvPr>
          <p:cNvSpPr>
            <a:spLocks noGrp="1"/>
          </p:cNvSpPr>
          <p:nvPr>
            <p:ph idx="1"/>
          </p:nvPr>
        </p:nvSpPr>
        <p:spPr>
          <a:xfrm>
            <a:off x="285008" y="237507"/>
            <a:ext cx="8988994" cy="5803856"/>
          </a:xfrm>
        </p:spPr>
        <p:txBody>
          <a:bodyPr/>
          <a:lstStyle/>
          <a:p>
            <a:pPr marL="0" indent="0">
              <a:buNone/>
            </a:pPr>
            <a:r>
              <a:rPr lang="zh-CN" altLang="en-US" dirty="0"/>
              <a:t>成都篇</a:t>
            </a:r>
            <a:endParaRPr lang="en-US" altLang="zh-CN" dirty="0"/>
          </a:p>
          <a:p>
            <a:pPr marL="0" indent="0">
              <a:buNone/>
            </a:pPr>
            <a:endParaRPr lang="en-US" altLang="zh-CN" dirty="0"/>
          </a:p>
          <a:p>
            <a:pPr marL="0" indent="0">
              <a:buNone/>
            </a:pPr>
            <a:endParaRPr lang="zh-CN" altLang="en-US" dirty="0"/>
          </a:p>
        </p:txBody>
      </p:sp>
      <p:pic>
        <p:nvPicPr>
          <p:cNvPr id="4" name="图片 3" descr="手机屏幕截图&#10;&#10;描述已自动生成">
            <a:extLst>
              <a:ext uri="{FF2B5EF4-FFF2-40B4-BE49-F238E27FC236}">
                <a16:creationId xmlns:a16="http://schemas.microsoft.com/office/drawing/2014/main" id="{E4B92828-D710-4C41-98C0-F695A3E308F3}"/>
              </a:ext>
            </a:extLst>
          </p:cNvPr>
          <p:cNvPicPr>
            <a:picLocks noChangeAspect="1"/>
          </p:cNvPicPr>
          <p:nvPr/>
        </p:nvPicPr>
        <p:blipFill>
          <a:blip r:embed="rId2"/>
          <a:stretch>
            <a:fillRect/>
          </a:stretch>
        </p:blipFill>
        <p:spPr>
          <a:xfrm>
            <a:off x="6096000" y="673478"/>
            <a:ext cx="5094302" cy="5367885"/>
          </a:xfrm>
          <a:prstGeom prst="rect">
            <a:avLst/>
          </a:prstGeom>
        </p:spPr>
      </p:pic>
      <p:pic>
        <p:nvPicPr>
          <p:cNvPr id="7" name="图片 6" descr="手机屏幕截图&#10;&#10;描述已自动生成">
            <a:extLst>
              <a:ext uri="{FF2B5EF4-FFF2-40B4-BE49-F238E27FC236}">
                <a16:creationId xmlns:a16="http://schemas.microsoft.com/office/drawing/2014/main" id="{BC109911-EBCE-BA43-93C8-50E9AA123DD7}"/>
              </a:ext>
            </a:extLst>
          </p:cNvPr>
          <p:cNvPicPr>
            <a:picLocks noChangeAspect="1"/>
          </p:cNvPicPr>
          <p:nvPr/>
        </p:nvPicPr>
        <p:blipFill>
          <a:blip r:embed="rId3"/>
          <a:stretch>
            <a:fillRect/>
          </a:stretch>
        </p:blipFill>
        <p:spPr>
          <a:xfrm>
            <a:off x="370847" y="776245"/>
            <a:ext cx="5094302" cy="4726380"/>
          </a:xfrm>
          <a:prstGeom prst="rect">
            <a:avLst/>
          </a:prstGeom>
        </p:spPr>
      </p:pic>
    </p:spTree>
    <p:extLst>
      <p:ext uri="{BB962C8B-B14F-4D97-AF65-F5344CB8AC3E}">
        <p14:creationId xmlns:p14="http://schemas.microsoft.com/office/powerpoint/2010/main" val="27456816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2589F1E-9D91-1B47-BD33-88A66A098C11}"/>
              </a:ext>
            </a:extLst>
          </p:cNvPr>
          <p:cNvSpPr txBox="1"/>
          <p:nvPr/>
        </p:nvSpPr>
        <p:spPr>
          <a:xfrm>
            <a:off x="391885" y="368135"/>
            <a:ext cx="1235033" cy="369332"/>
          </a:xfrm>
          <a:prstGeom prst="rect">
            <a:avLst/>
          </a:prstGeom>
          <a:noFill/>
        </p:spPr>
        <p:txBody>
          <a:bodyPr wrap="square" rtlCol="0">
            <a:spAutoFit/>
          </a:bodyPr>
          <a:lstStyle/>
          <a:p>
            <a:endParaRPr kumimoji="1" lang="zh-CN" altLang="en-US" dirty="0"/>
          </a:p>
        </p:txBody>
      </p:sp>
      <p:sp>
        <p:nvSpPr>
          <p:cNvPr id="6" name="内容占位符 5">
            <a:extLst>
              <a:ext uri="{FF2B5EF4-FFF2-40B4-BE49-F238E27FC236}">
                <a16:creationId xmlns:a16="http://schemas.microsoft.com/office/drawing/2014/main" id="{6E7ADF7E-4618-C845-B003-EE59466DA98E}"/>
              </a:ext>
            </a:extLst>
          </p:cNvPr>
          <p:cNvSpPr>
            <a:spLocks noGrp="1"/>
          </p:cNvSpPr>
          <p:nvPr>
            <p:ph idx="1"/>
          </p:nvPr>
        </p:nvSpPr>
        <p:spPr>
          <a:xfrm>
            <a:off x="285008" y="237507"/>
            <a:ext cx="8988994" cy="5803856"/>
          </a:xfrm>
        </p:spPr>
        <p:txBody>
          <a:bodyPr/>
          <a:lstStyle/>
          <a:p>
            <a:pPr marL="0" indent="0">
              <a:buNone/>
            </a:pPr>
            <a:r>
              <a:rPr lang="zh-CN" altLang="en-US" dirty="0"/>
              <a:t>上海篇</a:t>
            </a:r>
            <a:endParaRPr lang="en-US" altLang="zh-CN" dirty="0"/>
          </a:p>
          <a:p>
            <a:pPr marL="0" indent="0">
              <a:buNone/>
            </a:pPr>
            <a:endParaRPr lang="en-US" altLang="zh-CN" dirty="0"/>
          </a:p>
          <a:p>
            <a:pPr marL="0" indent="0">
              <a:buNone/>
            </a:pPr>
            <a:endParaRPr lang="en-US" altLang="zh-CN" dirty="0"/>
          </a:p>
          <a:p>
            <a:pPr marL="0" indent="0">
              <a:buNone/>
            </a:pPr>
            <a:endParaRPr lang="zh-CN" altLang="en-US" dirty="0"/>
          </a:p>
        </p:txBody>
      </p:sp>
      <p:pic>
        <p:nvPicPr>
          <p:cNvPr id="5" name="图片 4" descr="表格&#10;&#10;描述已自动生成">
            <a:extLst>
              <a:ext uri="{FF2B5EF4-FFF2-40B4-BE49-F238E27FC236}">
                <a16:creationId xmlns:a16="http://schemas.microsoft.com/office/drawing/2014/main" id="{B79F058F-DFFE-574C-971F-B38797F76CFA}"/>
              </a:ext>
            </a:extLst>
          </p:cNvPr>
          <p:cNvPicPr>
            <a:picLocks noChangeAspect="1"/>
          </p:cNvPicPr>
          <p:nvPr/>
        </p:nvPicPr>
        <p:blipFill>
          <a:blip r:embed="rId2"/>
          <a:stretch>
            <a:fillRect/>
          </a:stretch>
        </p:blipFill>
        <p:spPr>
          <a:xfrm>
            <a:off x="-45862" y="720841"/>
            <a:ext cx="4039572" cy="2451364"/>
          </a:xfrm>
          <a:prstGeom prst="rect">
            <a:avLst/>
          </a:prstGeom>
        </p:spPr>
      </p:pic>
      <p:pic>
        <p:nvPicPr>
          <p:cNvPr id="9" name="图片 8" descr="表格&#10;&#10;描述已自动生成">
            <a:extLst>
              <a:ext uri="{FF2B5EF4-FFF2-40B4-BE49-F238E27FC236}">
                <a16:creationId xmlns:a16="http://schemas.microsoft.com/office/drawing/2014/main" id="{8AC3D32F-03A7-534D-81B3-CE24EB4928CF}"/>
              </a:ext>
            </a:extLst>
          </p:cNvPr>
          <p:cNvPicPr>
            <a:picLocks noChangeAspect="1"/>
          </p:cNvPicPr>
          <p:nvPr/>
        </p:nvPicPr>
        <p:blipFill>
          <a:blip r:embed="rId3"/>
          <a:stretch>
            <a:fillRect/>
          </a:stretch>
        </p:blipFill>
        <p:spPr>
          <a:xfrm>
            <a:off x="3731502" y="774875"/>
            <a:ext cx="4292261" cy="2575356"/>
          </a:xfrm>
          <a:prstGeom prst="rect">
            <a:avLst/>
          </a:prstGeom>
        </p:spPr>
      </p:pic>
      <p:pic>
        <p:nvPicPr>
          <p:cNvPr id="11" name="图片 10" descr="表格&#10;&#10;描述已自动生成">
            <a:extLst>
              <a:ext uri="{FF2B5EF4-FFF2-40B4-BE49-F238E27FC236}">
                <a16:creationId xmlns:a16="http://schemas.microsoft.com/office/drawing/2014/main" id="{0A8559B1-BC82-8548-8CEF-AC3B3A54EDB0}"/>
              </a:ext>
            </a:extLst>
          </p:cNvPr>
          <p:cNvPicPr>
            <a:picLocks noChangeAspect="1"/>
          </p:cNvPicPr>
          <p:nvPr/>
        </p:nvPicPr>
        <p:blipFill>
          <a:blip r:embed="rId4"/>
          <a:stretch>
            <a:fillRect/>
          </a:stretch>
        </p:blipFill>
        <p:spPr>
          <a:xfrm>
            <a:off x="1" y="3305009"/>
            <a:ext cx="4168238" cy="2622979"/>
          </a:xfrm>
          <a:prstGeom prst="rect">
            <a:avLst/>
          </a:prstGeom>
        </p:spPr>
      </p:pic>
      <p:pic>
        <p:nvPicPr>
          <p:cNvPr id="13" name="图片 12" descr="表格&#10;&#10;描述已自动生成">
            <a:extLst>
              <a:ext uri="{FF2B5EF4-FFF2-40B4-BE49-F238E27FC236}">
                <a16:creationId xmlns:a16="http://schemas.microsoft.com/office/drawing/2014/main" id="{7A9238C0-AC41-8A43-BDB2-05878AB75C28}"/>
              </a:ext>
            </a:extLst>
          </p:cNvPr>
          <p:cNvPicPr>
            <a:picLocks noChangeAspect="1"/>
          </p:cNvPicPr>
          <p:nvPr/>
        </p:nvPicPr>
        <p:blipFill>
          <a:blip r:embed="rId5"/>
          <a:stretch>
            <a:fillRect/>
          </a:stretch>
        </p:blipFill>
        <p:spPr>
          <a:xfrm>
            <a:off x="4168239" y="3692473"/>
            <a:ext cx="4086617" cy="2043309"/>
          </a:xfrm>
          <a:prstGeom prst="rect">
            <a:avLst/>
          </a:prstGeom>
        </p:spPr>
      </p:pic>
      <p:pic>
        <p:nvPicPr>
          <p:cNvPr id="15" name="图片 14" descr="图形用户界面, 表格&#10;&#10;描述已自动生成">
            <a:extLst>
              <a:ext uri="{FF2B5EF4-FFF2-40B4-BE49-F238E27FC236}">
                <a16:creationId xmlns:a16="http://schemas.microsoft.com/office/drawing/2014/main" id="{E05AE213-CCE2-994B-8CA8-4EC5CC8D14C2}"/>
              </a:ext>
            </a:extLst>
          </p:cNvPr>
          <p:cNvPicPr>
            <a:picLocks noChangeAspect="1"/>
          </p:cNvPicPr>
          <p:nvPr/>
        </p:nvPicPr>
        <p:blipFill>
          <a:blip r:embed="rId6"/>
          <a:stretch>
            <a:fillRect/>
          </a:stretch>
        </p:blipFill>
        <p:spPr>
          <a:xfrm>
            <a:off x="7463906" y="816637"/>
            <a:ext cx="4728094" cy="2491833"/>
          </a:xfrm>
          <a:prstGeom prst="rect">
            <a:avLst/>
          </a:prstGeom>
        </p:spPr>
      </p:pic>
      <p:pic>
        <p:nvPicPr>
          <p:cNvPr id="17" name="图片 16" descr="表格&#10;&#10;描述已自动生成">
            <a:extLst>
              <a:ext uri="{FF2B5EF4-FFF2-40B4-BE49-F238E27FC236}">
                <a16:creationId xmlns:a16="http://schemas.microsoft.com/office/drawing/2014/main" id="{6D21EFF6-FE08-3942-B352-5BBC6CEC8EC6}"/>
              </a:ext>
            </a:extLst>
          </p:cNvPr>
          <p:cNvPicPr>
            <a:picLocks noChangeAspect="1"/>
          </p:cNvPicPr>
          <p:nvPr/>
        </p:nvPicPr>
        <p:blipFill>
          <a:blip r:embed="rId7"/>
          <a:stretch>
            <a:fillRect/>
          </a:stretch>
        </p:blipFill>
        <p:spPr>
          <a:xfrm>
            <a:off x="8216271" y="3712481"/>
            <a:ext cx="3975728" cy="2176091"/>
          </a:xfrm>
          <a:prstGeom prst="rect">
            <a:avLst/>
          </a:prstGeom>
        </p:spPr>
      </p:pic>
    </p:spTree>
    <p:extLst>
      <p:ext uri="{BB962C8B-B14F-4D97-AF65-F5344CB8AC3E}">
        <p14:creationId xmlns:p14="http://schemas.microsoft.com/office/powerpoint/2010/main" val="42908764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09666294-48E8-064B-B042-6E4F96BE8309}"/>
              </a:ext>
            </a:extLst>
          </p:cNvPr>
          <p:cNvSpPr>
            <a:spLocks noGrp="1"/>
          </p:cNvSpPr>
          <p:nvPr>
            <p:ph idx="1"/>
          </p:nvPr>
        </p:nvSpPr>
        <p:spPr>
          <a:xfrm>
            <a:off x="-1" y="0"/>
            <a:ext cx="10944226" cy="6857999"/>
          </a:xfrm>
        </p:spPr>
        <p:txBody>
          <a:bodyPr/>
          <a:lstStyle/>
          <a:p>
            <a:r>
              <a:rPr kumimoji="1" lang="en-US" altLang="zh-CN" dirty="0"/>
              <a:t>14</a:t>
            </a:r>
            <a:r>
              <a:rPr kumimoji="1" lang="zh-CN" altLang="en-US" dirty="0"/>
              <a:t>天第一入境点隔离以后是否可以滞留当地</a:t>
            </a:r>
            <a:endParaRPr kumimoji="1" lang="en-US" altLang="zh-CN" dirty="0"/>
          </a:p>
          <a:p>
            <a:endParaRPr kumimoji="1" lang="en-US" altLang="zh-CN" dirty="0"/>
          </a:p>
          <a:p>
            <a:pPr marL="0" indent="0">
              <a:buNone/>
            </a:pPr>
            <a:r>
              <a:rPr kumimoji="1" lang="zh-CN" altLang="en-US" dirty="0"/>
              <a:t>各个地方政策不同</a:t>
            </a:r>
            <a:endParaRPr kumimoji="1" lang="en-US" altLang="zh-CN" dirty="0"/>
          </a:p>
          <a:p>
            <a:pPr marL="0" indent="0">
              <a:buNone/>
            </a:pPr>
            <a:endParaRPr kumimoji="1" lang="en-US" altLang="zh-CN" dirty="0"/>
          </a:p>
          <a:p>
            <a:pPr marL="0" indent="0">
              <a:buNone/>
            </a:pPr>
            <a:r>
              <a:rPr kumimoji="1" lang="zh-CN" altLang="en-US" dirty="0"/>
              <a:t>上海</a:t>
            </a:r>
            <a:r>
              <a:rPr kumimoji="1" lang="en-US" altLang="zh-CN" dirty="0"/>
              <a:t>/</a:t>
            </a:r>
            <a:r>
              <a:rPr kumimoji="1" lang="zh-CN" altLang="en-US" dirty="0"/>
              <a:t>广州</a:t>
            </a:r>
            <a:r>
              <a:rPr kumimoji="1" lang="en-US" altLang="zh-CN" dirty="0"/>
              <a:t>/</a:t>
            </a:r>
            <a:r>
              <a:rPr kumimoji="1" lang="zh-CN" altLang="en-US" dirty="0"/>
              <a:t>昆明</a:t>
            </a:r>
            <a:r>
              <a:rPr kumimoji="1" lang="en-US" altLang="zh-CN" dirty="0"/>
              <a:t>/</a:t>
            </a:r>
            <a:r>
              <a:rPr kumimoji="1" lang="zh-CN" altLang="en-US" dirty="0"/>
              <a:t>南京</a:t>
            </a:r>
            <a:r>
              <a:rPr kumimoji="1" lang="en-US" altLang="zh-CN" dirty="0"/>
              <a:t>/</a:t>
            </a:r>
            <a:r>
              <a:rPr kumimoji="1" lang="zh-CN" altLang="en-US" dirty="0"/>
              <a:t>深圳</a:t>
            </a:r>
            <a:r>
              <a:rPr kumimoji="1" lang="en-US" altLang="zh-CN" dirty="0"/>
              <a:t>/</a:t>
            </a:r>
            <a:r>
              <a:rPr kumimoji="1" lang="zh-CN" altLang="en-US" dirty="0"/>
              <a:t>重庆</a:t>
            </a:r>
            <a:endParaRPr kumimoji="1" lang="en-US" altLang="zh-CN" dirty="0"/>
          </a:p>
          <a:p>
            <a:pPr marL="0" indent="0">
              <a:buNone/>
            </a:pPr>
            <a:r>
              <a:rPr kumimoji="1" lang="zh-CN" altLang="en-US" dirty="0"/>
              <a:t>等第一入境点隔离结束后即自由</a:t>
            </a:r>
            <a:endParaRPr kumimoji="1" lang="en-US" altLang="zh-CN" dirty="0"/>
          </a:p>
          <a:p>
            <a:pPr marL="0" indent="0">
              <a:buNone/>
            </a:pPr>
            <a:endParaRPr kumimoji="1" lang="en-US" altLang="zh-CN" dirty="0"/>
          </a:p>
          <a:p>
            <a:pPr marL="0" indent="0">
              <a:buNone/>
            </a:pPr>
            <a:r>
              <a:rPr kumimoji="1" lang="zh-CN" altLang="en-US" dirty="0"/>
              <a:t>例如厦门，</a:t>
            </a:r>
            <a:endParaRPr kumimoji="1" lang="en-US" altLang="zh-CN" dirty="0"/>
          </a:p>
          <a:p>
            <a:pPr marL="0" indent="0">
              <a:buNone/>
            </a:pPr>
            <a:r>
              <a:rPr kumimoji="1" lang="zh-CN" altLang="en-US" dirty="0"/>
              <a:t>隔离结束后不可滞留厦门</a:t>
            </a:r>
            <a:endParaRPr kumimoji="1" lang="en-US" altLang="zh-CN" dirty="0"/>
          </a:p>
          <a:p>
            <a:pPr marL="0" indent="0">
              <a:buNone/>
            </a:pPr>
            <a:r>
              <a:rPr kumimoji="1" lang="zh-CN" altLang="en-US" dirty="0"/>
              <a:t>省内居民由当地县市闭环接走，继续居家隔离</a:t>
            </a:r>
            <a:endParaRPr kumimoji="1" lang="en-US" altLang="zh-CN" dirty="0"/>
          </a:p>
          <a:p>
            <a:pPr marL="0" indent="0">
              <a:buNone/>
            </a:pPr>
            <a:r>
              <a:rPr kumimoji="1" lang="zh-CN" altLang="en-US" dirty="0"/>
              <a:t>外省市居民，直接转送机场</a:t>
            </a:r>
            <a:r>
              <a:rPr kumimoji="1" lang="en-US" altLang="zh-CN" dirty="0"/>
              <a:t>/</a:t>
            </a:r>
            <a:r>
              <a:rPr kumimoji="1" lang="zh-CN" altLang="en-US" dirty="0"/>
              <a:t>火车站，限期离开厦门</a:t>
            </a:r>
            <a:endParaRPr kumimoji="1" lang="en-US" altLang="zh-CN" dirty="0"/>
          </a:p>
        </p:txBody>
      </p:sp>
      <p:pic>
        <p:nvPicPr>
          <p:cNvPr id="5" name="图片 4" descr="文本&#10;&#10;描述已自动生成">
            <a:extLst>
              <a:ext uri="{FF2B5EF4-FFF2-40B4-BE49-F238E27FC236}">
                <a16:creationId xmlns:a16="http://schemas.microsoft.com/office/drawing/2014/main" id="{FE9116B3-2FBF-804C-BB34-8A6B9A429843}"/>
              </a:ext>
            </a:extLst>
          </p:cNvPr>
          <p:cNvPicPr>
            <a:picLocks noChangeAspect="1"/>
          </p:cNvPicPr>
          <p:nvPr/>
        </p:nvPicPr>
        <p:blipFill>
          <a:blip r:embed="rId2"/>
          <a:stretch>
            <a:fillRect/>
          </a:stretch>
        </p:blipFill>
        <p:spPr>
          <a:xfrm>
            <a:off x="5747471" y="220365"/>
            <a:ext cx="3906983" cy="6417267"/>
          </a:xfrm>
          <a:prstGeom prst="rect">
            <a:avLst/>
          </a:prstGeom>
        </p:spPr>
      </p:pic>
    </p:spTree>
    <p:extLst>
      <p:ext uri="{BB962C8B-B14F-4D97-AF65-F5344CB8AC3E}">
        <p14:creationId xmlns:p14="http://schemas.microsoft.com/office/powerpoint/2010/main" val="5903179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7A6AEA44-9AC0-C74D-9285-ABB01A66853B}"/>
              </a:ext>
            </a:extLst>
          </p:cNvPr>
          <p:cNvSpPr>
            <a:spLocks noGrp="1"/>
          </p:cNvSpPr>
          <p:nvPr>
            <p:ph idx="1"/>
          </p:nvPr>
        </p:nvSpPr>
        <p:spPr>
          <a:xfrm>
            <a:off x="0" y="0"/>
            <a:ext cx="9440883" cy="6495803"/>
          </a:xfrm>
        </p:spPr>
        <p:txBody>
          <a:bodyPr/>
          <a:lstStyle/>
          <a:p>
            <a:r>
              <a:rPr kumimoji="1" lang="zh-CN" altLang="en-US" sz="2800" dirty="0">
                <a:solidFill>
                  <a:srgbClr val="FF0000"/>
                </a:solidFill>
              </a:rPr>
              <a:t>疫情期间的航班选择及旅行注意事项</a:t>
            </a:r>
            <a:endParaRPr kumimoji="1" lang="en-US" altLang="zh-CN" sz="2800" dirty="0">
              <a:solidFill>
                <a:srgbClr val="FF0000"/>
              </a:solidFill>
            </a:endParaRPr>
          </a:p>
          <a:p>
            <a:pPr marL="0" indent="0">
              <a:buNone/>
            </a:pPr>
            <a:r>
              <a:rPr kumimoji="1" lang="zh-CN" altLang="en-US" dirty="0"/>
              <a:t>目前加拿大</a:t>
            </a:r>
            <a:r>
              <a:rPr kumimoji="1" lang="en-US" altLang="zh-CN" dirty="0"/>
              <a:t>-</a:t>
            </a:r>
            <a:r>
              <a:rPr kumimoji="1" lang="zh-CN" altLang="en-US" dirty="0"/>
              <a:t>中国的航线汇总</a:t>
            </a:r>
          </a:p>
        </p:txBody>
      </p:sp>
      <p:graphicFrame>
        <p:nvGraphicFramePr>
          <p:cNvPr id="5" name="表格 5">
            <a:extLst>
              <a:ext uri="{FF2B5EF4-FFF2-40B4-BE49-F238E27FC236}">
                <a16:creationId xmlns:a16="http://schemas.microsoft.com/office/drawing/2014/main" id="{40B326E2-C985-B248-8A92-FFE435F2BB78}"/>
              </a:ext>
            </a:extLst>
          </p:cNvPr>
          <p:cNvGraphicFramePr>
            <a:graphicFrameLocks noGrp="1"/>
          </p:cNvGraphicFramePr>
          <p:nvPr>
            <p:extLst>
              <p:ext uri="{D42A27DB-BD31-4B8C-83A1-F6EECF244321}">
                <p14:modId xmlns:p14="http://schemas.microsoft.com/office/powerpoint/2010/main" val="3309597622"/>
              </p:ext>
            </p:extLst>
          </p:nvPr>
        </p:nvGraphicFramePr>
        <p:xfrm>
          <a:off x="130629" y="1041486"/>
          <a:ext cx="8704609" cy="5614632"/>
        </p:xfrm>
        <a:graphic>
          <a:graphicData uri="http://schemas.openxmlformats.org/drawingml/2006/table">
            <a:tbl>
              <a:tblPr firstRow="1" bandRow="1">
                <a:tableStyleId>{00A15C55-8517-42AA-B614-E9B94910E393}</a:tableStyleId>
              </a:tblPr>
              <a:tblGrid>
                <a:gridCol w="1265953">
                  <a:extLst>
                    <a:ext uri="{9D8B030D-6E8A-4147-A177-3AD203B41FA5}">
                      <a16:colId xmlns:a16="http://schemas.microsoft.com/office/drawing/2014/main" val="4201182478"/>
                    </a:ext>
                  </a:extLst>
                </a:gridCol>
                <a:gridCol w="1239776">
                  <a:extLst>
                    <a:ext uri="{9D8B030D-6E8A-4147-A177-3AD203B41FA5}">
                      <a16:colId xmlns:a16="http://schemas.microsoft.com/office/drawing/2014/main" val="304056417"/>
                    </a:ext>
                  </a:extLst>
                </a:gridCol>
                <a:gridCol w="1239776">
                  <a:extLst>
                    <a:ext uri="{9D8B030D-6E8A-4147-A177-3AD203B41FA5}">
                      <a16:colId xmlns:a16="http://schemas.microsoft.com/office/drawing/2014/main" val="260138827"/>
                    </a:ext>
                  </a:extLst>
                </a:gridCol>
                <a:gridCol w="1239776">
                  <a:extLst>
                    <a:ext uri="{9D8B030D-6E8A-4147-A177-3AD203B41FA5}">
                      <a16:colId xmlns:a16="http://schemas.microsoft.com/office/drawing/2014/main" val="665588080"/>
                    </a:ext>
                  </a:extLst>
                </a:gridCol>
                <a:gridCol w="1239776">
                  <a:extLst>
                    <a:ext uri="{9D8B030D-6E8A-4147-A177-3AD203B41FA5}">
                      <a16:colId xmlns:a16="http://schemas.microsoft.com/office/drawing/2014/main" val="2452711014"/>
                    </a:ext>
                  </a:extLst>
                </a:gridCol>
                <a:gridCol w="1683908">
                  <a:extLst>
                    <a:ext uri="{9D8B030D-6E8A-4147-A177-3AD203B41FA5}">
                      <a16:colId xmlns:a16="http://schemas.microsoft.com/office/drawing/2014/main" val="23669042"/>
                    </a:ext>
                  </a:extLst>
                </a:gridCol>
                <a:gridCol w="795644">
                  <a:extLst>
                    <a:ext uri="{9D8B030D-6E8A-4147-A177-3AD203B41FA5}">
                      <a16:colId xmlns:a16="http://schemas.microsoft.com/office/drawing/2014/main" val="516325020"/>
                    </a:ext>
                  </a:extLst>
                </a:gridCol>
              </a:tblGrid>
              <a:tr h="467886">
                <a:tc>
                  <a:txBody>
                    <a:bodyPr/>
                    <a:lstStyle/>
                    <a:p>
                      <a:r>
                        <a:rPr lang="zh-CN" altLang="en-US" dirty="0"/>
                        <a:t>航空公司</a:t>
                      </a:r>
                    </a:p>
                  </a:txBody>
                  <a:tcPr/>
                </a:tc>
                <a:tc gridSpan="2">
                  <a:txBody>
                    <a:bodyPr/>
                    <a:lstStyle/>
                    <a:p>
                      <a:r>
                        <a:rPr lang="zh-CN" altLang="en-US" dirty="0"/>
                        <a:t>             航线</a:t>
                      </a:r>
                    </a:p>
                  </a:txBody>
                  <a:tcPr/>
                </a:tc>
                <a:tc hMerge="1">
                  <a:txBody>
                    <a:bodyPr/>
                    <a:lstStyle/>
                    <a:p>
                      <a:endParaRPr lang="zh-CN" altLang="en-US" dirty="0"/>
                    </a:p>
                  </a:txBody>
                  <a:tcPr/>
                </a:tc>
                <a:tc>
                  <a:txBody>
                    <a:bodyPr/>
                    <a:lstStyle/>
                    <a:p>
                      <a:r>
                        <a:rPr lang="zh-CN" altLang="en-US" dirty="0"/>
                        <a:t>航班号</a:t>
                      </a:r>
                    </a:p>
                  </a:txBody>
                  <a:tcPr/>
                </a:tc>
                <a:tc>
                  <a:txBody>
                    <a:bodyPr/>
                    <a:lstStyle/>
                    <a:p>
                      <a:r>
                        <a:rPr lang="zh-CN" altLang="en-US" dirty="0"/>
                        <a:t>起飞日期</a:t>
                      </a:r>
                    </a:p>
                  </a:txBody>
                  <a:tcPr/>
                </a:tc>
                <a:tc>
                  <a:txBody>
                    <a:bodyPr/>
                    <a:lstStyle/>
                    <a:p>
                      <a:r>
                        <a:rPr lang="zh-CN" altLang="en-US" dirty="0"/>
                        <a:t>备注</a:t>
                      </a:r>
                    </a:p>
                  </a:txBody>
                  <a:tcPr/>
                </a:tc>
                <a:tc>
                  <a:txBody>
                    <a:bodyPr/>
                    <a:lstStyle/>
                    <a:p>
                      <a:endParaRPr lang="zh-CN" altLang="en-US" dirty="0"/>
                    </a:p>
                  </a:txBody>
                  <a:tcPr/>
                </a:tc>
                <a:extLst>
                  <a:ext uri="{0D108BD9-81ED-4DB2-BD59-A6C34878D82A}">
                    <a16:rowId xmlns:a16="http://schemas.microsoft.com/office/drawing/2014/main" val="1364216758"/>
                  </a:ext>
                </a:extLst>
              </a:tr>
              <a:tr h="467886">
                <a:tc rowSpan="2">
                  <a:txBody>
                    <a:bodyPr/>
                    <a:lstStyle/>
                    <a:p>
                      <a:r>
                        <a:rPr lang="zh-CN" altLang="en-US" dirty="0"/>
                        <a:t>国航</a:t>
                      </a:r>
                    </a:p>
                  </a:txBody>
                  <a:tcPr/>
                </a:tc>
                <a:tc>
                  <a:txBody>
                    <a:bodyPr/>
                    <a:lstStyle/>
                    <a:p>
                      <a:r>
                        <a:rPr lang="zh-CN" altLang="en-US" dirty="0"/>
                        <a:t>温哥华</a:t>
                      </a:r>
                    </a:p>
                  </a:txBody>
                  <a:tcPr/>
                </a:tc>
                <a:tc>
                  <a:txBody>
                    <a:bodyPr/>
                    <a:lstStyle/>
                    <a:p>
                      <a:r>
                        <a:rPr lang="zh-CN" altLang="en-US" dirty="0"/>
                        <a:t>北京首都</a:t>
                      </a:r>
                    </a:p>
                  </a:txBody>
                  <a:tcPr/>
                </a:tc>
                <a:tc>
                  <a:txBody>
                    <a:bodyPr/>
                    <a:lstStyle/>
                    <a:p>
                      <a:r>
                        <a:rPr lang="en-US" altLang="zh-CN" dirty="0"/>
                        <a:t>CA992</a:t>
                      </a:r>
                      <a:endParaRPr lang="zh-CN" altLang="en-US" dirty="0"/>
                    </a:p>
                  </a:txBody>
                  <a:tcPr/>
                </a:tc>
                <a:tc>
                  <a:txBody>
                    <a:bodyPr/>
                    <a:lstStyle/>
                    <a:p>
                      <a:r>
                        <a:rPr lang="zh-CN" altLang="en-US" dirty="0"/>
                        <a:t>周三</a:t>
                      </a:r>
                    </a:p>
                  </a:txBody>
                  <a:tcPr/>
                </a:tc>
                <a:tc>
                  <a:txBody>
                    <a:bodyPr/>
                    <a:lstStyle/>
                    <a:p>
                      <a:endParaRPr lang="zh-CN" altLang="en-US"/>
                    </a:p>
                  </a:txBody>
                  <a:tcPr/>
                </a:tc>
                <a:tc>
                  <a:txBody>
                    <a:bodyPr/>
                    <a:lstStyle/>
                    <a:p>
                      <a:endParaRPr lang="zh-CN" altLang="en-US"/>
                    </a:p>
                  </a:txBody>
                  <a:tcPr/>
                </a:tc>
                <a:extLst>
                  <a:ext uri="{0D108BD9-81ED-4DB2-BD59-A6C34878D82A}">
                    <a16:rowId xmlns:a16="http://schemas.microsoft.com/office/drawing/2014/main" val="406295855"/>
                  </a:ext>
                </a:extLst>
              </a:tr>
              <a:tr h="467886">
                <a:tc vMerge="1">
                  <a:txBody>
                    <a:bodyPr/>
                    <a:lstStyle/>
                    <a:p>
                      <a:endParaRPr lang="zh-CN" altLang="en-US" dirty="0"/>
                    </a:p>
                  </a:txBody>
                  <a:tcPr/>
                </a:tc>
                <a:tc>
                  <a:txBody>
                    <a:bodyPr/>
                    <a:lstStyle/>
                    <a:p>
                      <a:r>
                        <a:rPr lang="zh-CN" altLang="en-US" dirty="0"/>
                        <a:t>温哥华</a:t>
                      </a:r>
                    </a:p>
                  </a:txBody>
                  <a:tcPr/>
                </a:tc>
                <a:tc>
                  <a:txBody>
                    <a:bodyPr/>
                    <a:lstStyle/>
                    <a:p>
                      <a:r>
                        <a:rPr lang="zh-CN" altLang="en-US" dirty="0"/>
                        <a:t>郑州</a:t>
                      </a:r>
                    </a:p>
                  </a:txBody>
                  <a:tcPr/>
                </a:tc>
                <a:tc>
                  <a:txBody>
                    <a:bodyPr/>
                    <a:lstStyle/>
                    <a:p>
                      <a:r>
                        <a:rPr lang="en-US" altLang="zh-CN" dirty="0"/>
                        <a:t>CA998</a:t>
                      </a:r>
                      <a:endParaRPr lang="zh-CN" altLang="en-US" dirty="0"/>
                    </a:p>
                  </a:txBody>
                  <a:tcPr/>
                </a:tc>
                <a:tc>
                  <a:txBody>
                    <a:bodyPr/>
                    <a:lstStyle/>
                    <a:p>
                      <a:r>
                        <a:rPr lang="zh-CN" altLang="en-US" dirty="0"/>
                        <a:t>周四</a:t>
                      </a:r>
                    </a:p>
                  </a:txBody>
                  <a:tcPr/>
                </a:tc>
                <a:tc>
                  <a:txBody>
                    <a:bodyPr/>
                    <a:lstStyle/>
                    <a:p>
                      <a:endParaRPr lang="zh-CN" altLang="en-US" dirty="0"/>
                    </a:p>
                  </a:txBody>
                  <a:tcPr/>
                </a:tc>
                <a:tc>
                  <a:txBody>
                    <a:bodyPr/>
                    <a:lstStyle/>
                    <a:p>
                      <a:endParaRPr lang="zh-CN" altLang="en-US" dirty="0"/>
                    </a:p>
                  </a:txBody>
                  <a:tcPr/>
                </a:tc>
                <a:extLst>
                  <a:ext uri="{0D108BD9-81ED-4DB2-BD59-A6C34878D82A}">
                    <a16:rowId xmlns:a16="http://schemas.microsoft.com/office/drawing/2014/main" val="1742443637"/>
                  </a:ext>
                </a:extLst>
              </a:tr>
              <a:tr h="467886">
                <a:tc rowSpan="2">
                  <a:txBody>
                    <a:bodyPr/>
                    <a:lstStyle/>
                    <a:p>
                      <a:r>
                        <a:rPr lang="zh-CN" altLang="en-US" dirty="0"/>
                        <a:t>东航</a:t>
                      </a:r>
                    </a:p>
                  </a:txBody>
                  <a:tcPr/>
                </a:tc>
                <a:tc>
                  <a:txBody>
                    <a:bodyPr/>
                    <a:lstStyle/>
                    <a:p>
                      <a:r>
                        <a:rPr lang="zh-CN" altLang="en-US" dirty="0"/>
                        <a:t>温哥华</a:t>
                      </a:r>
                    </a:p>
                  </a:txBody>
                  <a:tcPr/>
                </a:tc>
                <a:tc>
                  <a:txBody>
                    <a:bodyPr/>
                    <a:lstStyle/>
                    <a:p>
                      <a:r>
                        <a:rPr lang="zh-CN" altLang="en-US" dirty="0"/>
                        <a:t>南京</a:t>
                      </a:r>
                    </a:p>
                  </a:txBody>
                  <a:tcPr/>
                </a:tc>
                <a:tc>
                  <a:txBody>
                    <a:bodyPr/>
                    <a:lstStyle/>
                    <a:p>
                      <a:r>
                        <a:rPr lang="en-US" altLang="zh-CN" dirty="0"/>
                        <a:t>MU216</a:t>
                      </a:r>
                      <a:endParaRPr lang="zh-CN" altLang="en-US" dirty="0"/>
                    </a:p>
                  </a:txBody>
                  <a:tcPr/>
                </a:tc>
                <a:tc>
                  <a:txBody>
                    <a:bodyPr/>
                    <a:lstStyle/>
                    <a:p>
                      <a:r>
                        <a:rPr lang="zh-CN" altLang="en-US" dirty="0"/>
                        <a:t>周二</a:t>
                      </a:r>
                    </a:p>
                  </a:txBody>
                  <a:tcPr/>
                </a:tc>
                <a:tc>
                  <a:txBody>
                    <a:bodyPr/>
                    <a:lstStyle/>
                    <a:p>
                      <a:endParaRPr lang="zh-CN" altLang="en-US"/>
                    </a:p>
                  </a:txBody>
                  <a:tcPr/>
                </a:tc>
                <a:tc>
                  <a:txBody>
                    <a:bodyPr/>
                    <a:lstStyle/>
                    <a:p>
                      <a:endParaRPr lang="zh-CN" altLang="en-US"/>
                    </a:p>
                  </a:txBody>
                  <a:tcPr/>
                </a:tc>
                <a:extLst>
                  <a:ext uri="{0D108BD9-81ED-4DB2-BD59-A6C34878D82A}">
                    <a16:rowId xmlns:a16="http://schemas.microsoft.com/office/drawing/2014/main" val="12502718"/>
                  </a:ext>
                </a:extLst>
              </a:tr>
              <a:tr h="467886">
                <a:tc vMerge="1">
                  <a:txBody>
                    <a:bodyPr/>
                    <a:lstStyle/>
                    <a:p>
                      <a:endParaRPr lang="zh-CN" altLang="en-US" dirty="0"/>
                    </a:p>
                  </a:txBody>
                  <a:tcPr/>
                </a:tc>
                <a:tc>
                  <a:txBody>
                    <a:bodyPr/>
                    <a:lstStyle/>
                    <a:p>
                      <a:r>
                        <a:rPr lang="zh-CN" altLang="en-US" dirty="0"/>
                        <a:t>多伦多</a:t>
                      </a:r>
                    </a:p>
                  </a:txBody>
                  <a:tcPr/>
                </a:tc>
                <a:tc>
                  <a:txBody>
                    <a:bodyPr/>
                    <a:lstStyle/>
                    <a:p>
                      <a:r>
                        <a:rPr lang="zh-CN" altLang="en-US" dirty="0"/>
                        <a:t>上海</a:t>
                      </a:r>
                    </a:p>
                  </a:txBody>
                  <a:tcPr/>
                </a:tc>
                <a:tc>
                  <a:txBody>
                    <a:bodyPr/>
                    <a:lstStyle/>
                    <a:p>
                      <a:r>
                        <a:rPr lang="en-US" altLang="zh-CN" dirty="0"/>
                        <a:t>MU208</a:t>
                      </a:r>
                      <a:endParaRPr lang="zh-CN" altLang="en-US" dirty="0"/>
                    </a:p>
                  </a:txBody>
                  <a:tcPr/>
                </a:tc>
                <a:tc>
                  <a:txBody>
                    <a:bodyPr/>
                    <a:lstStyle/>
                    <a:p>
                      <a:r>
                        <a:rPr lang="zh-CN" altLang="en-US" dirty="0"/>
                        <a:t>周六</a:t>
                      </a:r>
                    </a:p>
                  </a:txBody>
                  <a:tcPr/>
                </a:tc>
                <a:tc>
                  <a:txBody>
                    <a:bodyPr/>
                    <a:lstStyle/>
                    <a:p>
                      <a:endParaRPr lang="zh-CN" altLang="en-US" dirty="0"/>
                    </a:p>
                  </a:txBody>
                  <a:tcPr/>
                </a:tc>
                <a:tc>
                  <a:txBody>
                    <a:bodyPr/>
                    <a:lstStyle/>
                    <a:p>
                      <a:endParaRPr lang="zh-CN" altLang="en-US"/>
                    </a:p>
                  </a:txBody>
                  <a:tcPr/>
                </a:tc>
                <a:extLst>
                  <a:ext uri="{0D108BD9-81ED-4DB2-BD59-A6C34878D82A}">
                    <a16:rowId xmlns:a16="http://schemas.microsoft.com/office/drawing/2014/main" val="3803319436"/>
                  </a:ext>
                </a:extLst>
              </a:tr>
              <a:tr h="467886">
                <a:tc rowSpan="2">
                  <a:txBody>
                    <a:bodyPr/>
                    <a:lstStyle/>
                    <a:p>
                      <a:r>
                        <a:rPr lang="zh-CN" altLang="en-US" dirty="0"/>
                        <a:t>南航</a:t>
                      </a:r>
                    </a:p>
                  </a:txBody>
                  <a:tcPr/>
                </a:tc>
                <a:tc>
                  <a:txBody>
                    <a:bodyPr/>
                    <a:lstStyle/>
                    <a:p>
                      <a:r>
                        <a:rPr lang="zh-CN" altLang="en-US" dirty="0"/>
                        <a:t>温哥华</a:t>
                      </a:r>
                    </a:p>
                  </a:txBody>
                  <a:tcPr/>
                </a:tc>
                <a:tc>
                  <a:txBody>
                    <a:bodyPr/>
                    <a:lstStyle/>
                    <a:p>
                      <a:r>
                        <a:rPr lang="zh-CN" altLang="en-US" dirty="0"/>
                        <a:t>广州</a:t>
                      </a:r>
                    </a:p>
                  </a:txBody>
                  <a:tcPr/>
                </a:tc>
                <a:tc>
                  <a:txBody>
                    <a:bodyPr/>
                    <a:lstStyle/>
                    <a:p>
                      <a:r>
                        <a:rPr lang="en-US" altLang="zh-CN" dirty="0"/>
                        <a:t>CZ330</a:t>
                      </a:r>
                      <a:endParaRPr lang="zh-CN" altLang="en-US" dirty="0"/>
                    </a:p>
                  </a:txBody>
                  <a:tcPr/>
                </a:tc>
                <a:tc>
                  <a:txBody>
                    <a:bodyPr/>
                    <a:lstStyle/>
                    <a:p>
                      <a:r>
                        <a:rPr lang="zh-CN" altLang="en-US" dirty="0"/>
                        <a:t>周三</a:t>
                      </a:r>
                    </a:p>
                  </a:txBody>
                  <a:tcPr/>
                </a:tc>
                <a:tc>
                  <a:txBody>
                    <a:bodyPr/>
                    <a:lstStyle/>
                    <a:p>
                      <a:endParaRPr lang="zh-CN" altLang="en-US"/>
                    </a:p>
                  </a:txBody>
                  <a:tcPr/>
                </a:tc>
                <a:tc>
                  <a:txBody>
                    <a:bodyPr/>
                    <a:lstStyle/>
                    <a:p>
                      <a:endParaRPr lang="zh-CN" altLang="en-US"/>
                    </a:p>
                  </a:txBody>
                  <a:tcPr/>
                </a:tc>
                <a:extLst>
                  <a:ext uri="{0D108BD9-81ED-4DB2-BD59-A6C34878D82A}">
                    <a16:rowId xmlns:a16="http://schemas.microsoft.com/office/drawing/2014/main" val="654943804"/>
                  </a:ext>
                </a:extLst>
              </a:tr>
              <a:tr h="467886">
                <a:tc vMerge="1">
                  <a:txBody>
                    <a:bodyPr/>
                    <a:lstStyle/>
                    <a:p>
                      <a:endParaRPr lang="zh-CN" altLang="en-US" dirty="0"/>
                    </a:p>
                  </a:txBody>
                  <a:tcPr/>
                </a:tc>
                <a:tc>
                  <a:txBody>
                    <a:bodyPr/>
                    <a:lstStyle/>
                    <a:p>
                      <a:r>
                        <a:rPr lang="zh-CN" altLang="en-US" dirty="0"/>
                        <a:t>多伦多</a:t>
                      </a:r>
                    </a:p>
                  </a:txBody>
                  <a:tcPr/>
                </a:tc>
                <a:tc>
                  <a:txBody>
                    <a:bodyPr/>
                    <a:lstStyle/>
                    <a:p>
                      <a:r>
                        <a:rPr lang="zh-CN" altLang="en-US" dirty="0"/>
                        <a:t>广州</a:t>
                      </a:r>
                    </a:p>
                  </a:txBody>
                  <a:tcPr/>
                </a:tc>
                <a:tc>
                  <a:txBody>
                    <a:bodyPr/>
                    <a:lstStyle/>
                    <a:p>
                      <a:r>
                        <a:rPr lang="en-US" altLang="zh-CN" dirty="0"/>
                        <a:t>CZ312</a:t>
                      </a:r>
                      <a:endParaRPr lang="zh-CN" altLang="en-US" dirty="0"/>
                    </a:p>
                  </a:txBody>
                  <a:tcPr/>
                </a:tc>
                <a:tc>
                  <a:txBody>
                    <a:bodyPr/>
                    <a:lstStyle/>
                    <a:p>
                      <a:r>
                        <a:rPr lang="zh-CN" altLang="en-US" dirty="0"/>
                        <a:t>周五</a:t>
                      </a:r>
                    </a:p>
                  </a:txBody>
                  <a:tcPr/>
                </a:tc>
                <a:tc>
                  <a:txBody>
                    <a:bodyPr/>
                    <a:lstStyle/>
                    <a:p>
                      <a:endParaRPr lang="zh-CN" altLang="en-US"/>
                    </a:p>
                  </a:txBody>
                  <a:tcPr/>
                </a:tc>
                <a:tc>
                  <a:txBody>
                    <a:bodyPr/>
                    <a:lstStyle/>
                    <a:p>
                      <a:endParaRPr lang="zh-CN" altLang="en-US"/>
                    </a:p>
                  </a:txBody>
                  <a:tcPr/>
                </a:tc>
                <a:extLst>
                  <a:ext uri="{0D108BD9-81ED-4DB2-BD59-A6C34878D82A}">
                    <a16:rowId xmlns:a16="http://schemas.microsoft.com/office/drawing/2014/main" val="698773403"/>
                  </a:ext>
                </a:extLst>
              </a:tr>
              <a:tr h="467886">
                <a:tc>
                  <a:txBody>
                    <a:bodyPr/>
                    <a:lstStyle/>
                    <a:p>
                      <a:r>
                        <a:rPr lang="zh-CN" altLang="en-US" dirty="0"/>
                        <a:t>厦航</a:t>
                      </a:r>
                    </a:p>
                  </a:txBody>
                  <a:tcPr/>
                </a:tc>
                <a:tc>
                  <a:txBody>
                    <a:bodyPr/>
                    <a:lstStyle/>
                    <a:p>
                      <a:r>
                        <a:rPr lang="zh-CN" altLang="en-US" dirty="0"/>
                        <a:t>温哥华</a:t>
                      </a:r>
                    </a:p>
                  </a:txBody>
                  <a:tcPr/>
                </a:tc>
                <a:tc>
                  <a:txBody>
                    <a:bodyPr/>
                    <a:lstStyle/>
                    <a:p>
                      <a:r>
                        <a:rPr lang="zh-CN" altLang="en-US" dirty="0"/>
                        <a:t>厦门</a:t>
                      </a:r>
                    </a:p>
                  </a:txBody>
                  <a:tcPr/>
                </a:tc>
                <a:tc>
                  <a:txBody>
                    <a:bodyPr/>
                    <a:lstStyle/>
                    <a:p>
                      <a:r>
                        <a:rPr lang="en-US" altLang="zh-CN" dirty="0"/>
                        <a:t>MF806</a:t>
                      </a:r>
                      <a:endParaRPr lang="zh-CN" altLang="en-US" dirty="0"/>
                    </a:p>
                  </a:txBody>
                  <a:tcPr/>
                </a:tc>
                <a:tc>
                  <a:txBody>
                    <a:bodyPr/>
                    <a:lstStyle/>
                    <a:p>
                      <a:r>
                        <a:rPr lang="zh-CN" altLang="en-US" dirty="0"/>
                        <a:t>周一</a:t>
                      </a:r>
                      <a:r>
                        <a:rPr lang="en-US" altLang="zh-CN" dirty="0"/>
                        <a:t>/</a:t>
                      </a:r>
                      <a:r>
                        <a:rPr lang="zh-CN" altLang="en-US" dirty="0"/>
                        <a:t>周四</a:t>
                      </a:r>
                    </a:p>
                  </a:txBody>
                  <a:tcPr/>
                </a:tc>
                <a:tc>
                  <a:txBody>
                    <a:bodyPr/>
                    <a:lstStyle/>
                    <a:p>
                      <a:endParaRPr lang="zh-CN" altLang="en-US"/>
                    </a:p>
                  </a:txBody>
                  <a:tcPr/>
                </a:tc>
                <a:tc>
                  <a:txBody>
                    <a:bodyPr/>
                    <a:lstStyle/>
                    <a:p>
                      <a:endParaRPr lang="zh-CN" altLang="en-US"/>
                    </a:p>
                  </a:txBody>
                  <a:tcPr/>
                </a:tc>
                <a:extLst>
                  <a:ext uri="{0D108BD9-81ED-4DB2-BD59-A6C34878D82A}">
                    <a16:rowId xmlns:a16="http://schemas.microsoft.com/office/drawing/2014/main" val="921209215"/>
                  </a:ext>
                </a:extLst>
              </a:tr>
              <a:tr h="467886">
                <a:tc rowSpan="2">
                  <a:txBody>
                    <a:bodyPr/>
                    <a:lstStyle/>
                    <a:p>
                      <a:r>
                        <a:rPr lang="zh-CN" altLang="en-US" dirty="0"/>
                        <a:t>海航</a:t>
                      </a:r>
                    </a:p>
                  </a:txBody>
                  <a:tcPr/>
                </a:tc>
                <a:tc>
                  <a:txBody>
                    <a:bodyPr/>
                    <a:lstStyle/>
                    <a:p>
                      <a:r>
                        <a:rPr lang="zh-CN" altLang="en-US" dirty="0"/>
                        <a:t>多伦多</a:t>
                      </a:r>
                    </a:p>
                  </a:txBody>
                  <a:tcPr/>
                </a:tc>
                <a:tc>
                  <a:txBody>
                    <a:bodyPr/>
                    <a:lstStyle/>
                    <a:p>
                      <a:r>
                        <a:rPr lang="zh-CN" altLang="en-US" dirty="0"/>
                        <a:t>北京</a:t>
                      </a:r>
                    </a:p>
                  </a:txBody>
                  <a:tcPr/>
                </a:tc>
                <a:tc>
                  <a:txBody>
                    <a:bodyPr/>
                    <a:lstStyle/>
                    <a:p>
                      <a:r>
                        <a:rPr lang="en-US" altLang="zh-CN" dirty="0"/>
                        <a:t>HU7976</a:t>
                      </a:r>
                      <a:endParaRPr lang="zh-CN" altLang="en-US" dirty="0"/>
                    </a:p>
                  </a:txBody>
                  <a:tcPr/>
                </a:tc>
                <a:tc>
                  <a:txBody>
                    <a:bodyPr/>
                    <a:lstStyle/>
                    <a:p>
                      <a:r>
                        <a:rPr lang="zh-CN" altLang="en-US" dirty="0"/>
                        <a:t>周三</a:t>
                      </a:r>
                    </a:p>
                  </a:txBody>
                  <a:tcPr/>
                </a:tc>
                <a:tc>
                  <a:txBody>
                    <a:bodyPr/>
                    <a:lstStyle/>
                    <a:p>
                      <a:endParaRPr lang="zh-CN" altLang="en-US"/>
                    </a:p>
                  </a:txBody>
                  <a:tcPr/>
                </a:tc>
                <a:tc>
                  <a:txBody>
                    <a:bodyPr/>
                    <a:lstStyle/>
                    <a:p>
                      <a:endParaRPr lang="zh-CN" altLang="en-US"/>
                    </a:p>
                  </a:txBody>
                  <a:tcPr/>
                </a:tc>
                <a:extLst>
                  <a:ext uri="{0D108BD9-81ED-4DB2-BD59-A6C34878D82A}">
                    <a16:rowId xmlns:a16="http://schemas.microsoft.com/office/drawing/2014/main" val="2934851064"/>
                  </a:ext>
                </a:extLst>
              </a:tr>
              <a:tr h="467886">
                <a:tc vMerge="1">
                  <a:txBody>
                    <a:bodyPr/>
                    <a:lstStyle/>
                    <a:p>
                      <a:endParaRPr lang="zh-CN" altLang="en-US" dirty="0"/>
                    </a:p>
                  </a:txBody>
                  <a:tcPr/>
                </a:tc>
                <a:tc>
                  <a:txBody>
                    <a:bodyPr/>
                    <a:lstStyle/>
                    <a:p>
                      <a:r>
                        <a:rPr lang="zh-CN" altLang="en-US" dirty="0"/>
                        <a:t>多伦多</a:t>
                      </a:r>
                    </a:p>
                  </a:txBody>
                  <a:tcPr/>
                </a:tc>
                <a:tc>
                  <a:txBody>
                    <a:bodyPr/>
                    <a:lstStyle/>
                    <a:p>
                      <a:r>
                        <a:rPr lang="zh-CN" altLang="en-US" dirty="0"/>
                        <a:t>西安</a:t>
                      </a:r>
                    </a:p>
                  </a:txBody>
                  <a:tcPr/>
                </a:tc>
                <a:tc>
                  <a:txBody>
                    <a:bodyPr/>
                    <a:lstStyle/>
                    <a:p>
                      <a:r>
                        <a:rPr lang="en-US" altLang="zh-CN" dirty="0"/>
                        <a:t>HU7976</a:t>
                      </a:r>
                      <a:endParaRPr lang="zh-CN" altLang="en-US" dirty="0"/>
                    </a:p>
                  </a:txBody>
                  <a:tcPr/>
                </a:tc>
                <a:tc>
                  <a:txBody>
                    <a:bodyPr/>
                    <a:lstStyle/>
                    <a:p>
                      <a:r>
                        <a:rPr lang="zh-CN" altLang="en-US" dirty="0"/>
                        <a:t>周日</a:t>
                      </a:r>
                    </a:p>
                  </a:txBody>
                  <a:tcPr/>
                </a:tc>
                <a:tc>
                  <a:txBody>
                    <a:bodyPr/>
                    <a:lstStyle/>
                    <a:p>
                      <a:endParaRPr lang="zh-CN" altLang="en-US"/>
                    </a:p>
                  </a:txBody>
                  <a:tcPr/>
                </a:tc>
                <a:tc>
                  <a:txBody>
                    <a:bodyPr/>
                    <a:lstStyle/>
                    <a:p>
                      <a:endParaRPr lang="zh-CN" altLang="en-US" dirty="0"/>
                    </a:p>
                  </a:txBody>
                  <a:tcPr/>
                </a:tc>
                <a:extLst>
                  <a:ext uri="{0D108BD9-81ED-4DB2-BD59-A6C34878D82A}">
                    <a16:rowId xmlns:a16="http://schemas.microsoft.com/office/drawing/2014/main" val="1735398210"/>
                  </a:ext>
                </a:extLst>
              </a:tr>
              <a:tr h="467886">
                <a:tc>
                  <a:txBody>
                    <a:bodyPr/>
                    <a:lstStyle/>
                    <a:p>
                      <a:r>
                        <a:rPr lang="zh-CN" altLang="en-US" dirty="0"/>
                        <a:t>川航</a:t>
                      </a:r>
                    </a:p>
                  </a:txBody>
                  <a:tcPr/>
                </a:tc>
                <a:tc>
                  <a:txBody>
                    <a:bodyPr/>
                    <a:lstStyle/>
                    <a:p>
                      <a:r>
                        <a:rPr lang="zh-CN" altLang="en-US" dirty="0"/>
                        <a:t>温哥华</a:t>
                      </a:r>
                    </a:p>
                  </a:txBody>
                  <a:tcPr/>
                </a:tc>
                <a:tc>
                  <a:txBody>
                    <a:bodyPr/>
                    <a:lstStyle/>
                    <a:p>
                      <a:r>
                        <a:rPr lang="zh-CN" altLang="en-US" dirty="0"/>
                        <a:t>成都</a:t>
                      </a:r>
                    </a:p>
                  </a:txBody>
                  <a:tcPr/>
                </a:tc>
                <a:tc>
                  <a:txBody>
                    <a:bodyPr/>
                    <a:lstStyle/>
                    <a:p>
                      <a:r>
                        <a:rPr lang="en-US" altLang="zh-CN" dirty="0"/>
                        <a:t>3U8502</a:t>
                      </a:r>
                      <a:endParaRPr lang="zh-CN" altLang="en-US" dirty="0"/>
                    </a:p>
                  </a:txBody>
                  <a:tcPr/>
                </a:tc>
                <a:tc>
                  <a:txBody>
                    <a:bodyPr/>
                    <a:lstStyle/>
                    <a:p>
                      <a:r>
                        <a:rPr lang="zh-CN" altLang="en-US" dirty="0"/>
                        <a:t>周三</a:t>
                      </a:r>
                      <a:r>
                        <a:rPr lang="en-US" altLang="zh-CN" dirty="0"/>
                        <a:t>/</a:t>
                      </a:r>
                      <a:r>
                        <a:rPr lang="zh-CN" altLang="en-US" dirty="0"/>
                        <a:t>周六</a:t>
                      </a:r>
                    </a:p>
                  </a:txBody>
                  <a:tcPr/>
                </a:tc>
                <a:tc>
                  <a:txBody>
                    <a:bodyPr/>
                    <a:lstStyle/>
                    <a:p>
                      <a:endParaRPr lang="zh-CN" altLang="en-US"/>
                    </a:p>
                  </a:txBody>
                  <a:tcPr/>
                </a:tc>
                <a:tc>
                  <a:txBody>
                    <a:bodyPr/>
                    <a:lstStyle/>
                    <a:p>
                      <a:endParaRPr lang="zh-CN" altLang="en-US"/>
                    </a:p>
                  </a:txBody>
                  <a:tcPr/>
                </a:tc>
                <a:extLst>
                  <a:ext uri="{0D108BD9-81ED-4DB2-BD59-A6C34878D82A}">
                    <a16:rowId xmlns:a16="http://schemas.microsoft.com/office/drawing/2014/main" val="1921736395"/>
                  </a:ext>
                </a:extLst>
              </a:tr>
              <a:tr h="467886">
                <a:tc>
                  <a:txBody>
                    <a:bodyPr/>
                    <a:lstStyle/>
                    <a:p>
                      <a:r>
                        <a:rPr lang="zh-CN" altLang="en-US" dirty="0"/>
                        <a:t>加航</a:t>
                      </a:r>
                    </a:p>
                  </a:txBody>
                  <a:tcPr/>
                </a:tc>
                <a:tc>
                  <a:txBody>
                    <a:bodyPr/>
                    <a:lstStyle/>
                    <a:p>
                      <a:r>
                        <a:rPr lang="zh-CN" altLang="en-US" dirty="0"/>
                        <a:t>温哥华</a:t>
                      </a:r>
                    </a:p>
                  </a:txBody>
                  <a:tcPr/>
                </a:tc>
                <a:tc>
                  <a:txBody>
                    <a:bodyPr/>
                    <a:lstStyle/>
                    <a:p>
                      <a:r>
                        <a:rPr lang="zh-CN" altLang="en-US" dirty="0"/>
                        <a:t>上海</a:t>
                      </a:r>
                    </a:p>
                  </a:txBody>
                  <a:tcPr/>
                </a:tc>
                <a:tc>
                  <a:txBody>
                    <a:bodyPr/>
                    <a:lstStyle/>
                    <a:p>
                      <a:r>
                        <a:rPr lang="en-US" altLang="zh-CN" dirty="0"/>
                        <a:t>AC025</a:t>
                      </a:r>
                      <a:endParaRPr lang="zh-CN" altLang="en-US" dirty="0"/>
                    </a:p>
                  </a:txBody>
                  <a:tcPr/>
                </a:tc>
                <a:tc>
                  <a:txBody>
                    <a:bodyPr/>
                    <a:lstStyle/>
                    <a:p>
                      <a:r>
                        <a:rPr lang="zh-CN" altLang="en-US" dirty="0"/>
                        <a:t>周五</a:t>
                      </a:r>
                      <a:r>
                        <a:rPr lang="en-US" altLang="zh-CN" dirty="0"/>
                        <a:t>/</a:t>
                      </a:r>
                      <a:r>
                        <a:rPr lang="zh-CN" altLang="en-US" dirty="0"/>
                        <a:t>周日</a:t>
                      </a:r>
                    </a:p>
                  </a:txBody>
                  <a:tcPr/>
                </a:tc>
                <a:tc>
                  <a:txBody>
                    <a:bodyPr/>
                    <a:lstStyle/>
                    <a:p>
                      <a:r>
                        <a:rPr lang="zh-CN" altLang="en-US" dirty="0"/>
                        <a:t>首尔技术经停</a:t>
                      </a:r>
                    </a:p>
                  </a:txBody>
                  <a:tcPr/>
                </a:tc>
                <a:tc>
                  <a:txBody>
                    <a:bodyPr/>
                    <a:lstStyle/>
                    <a:p>
                      <a:endParaRPr lang="zh-CN" altLang="en-US" dirty="0"/>
                    </a:p>
                  </a:txBody>
                  <a:tcPr/>
                </a:tc>
                <a:extLst>
                  <a:ext uri="{0D108BD9-81ED-4DB2-BD59-A6C34878D82A}">
                    <a16:rowId xmlns:a16="http://schemas.microsoft.com/office/drawing/2014/main" val="2305729403"/>
                  </a:ext>
                </a:extLst>
              </a:tr>
            </a:tbl>
          </a:graphicData>
        </a:graphic>
      </p:graphicFrame>
    </p:spTree>
    <p:extLst>
      <p:ext uri="{BB962C8B-B14F-4D97-AF65-F5344CB8AC3E}">
        <p14:creationId xmlns:p14="http://schemas.microsoft.com/office/powerpoint/2010/main" val="38703029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7A6AEA44-9AC0-C74D-9285-ABB01A66853B}"/>
              </a:ext>
            </a:extLst>
          </p:cNvPr>
          <p:cNvSpPr>
            <a:spLocks noGrp="1"/>
          </p:cNvSpPr>
          <p:nvPr>
            <p:ph idx="1"/>
          </p:nvPr>
        </p:nvSpPr>
        <p:spPr>
          <a:xfrm>
            <a:off x="0" y="0"/>
            <a:ext cx="9440883" cy="6495803"/>
          </a:xfrm>
        </p:spPr>
        <p:txBody>
          <a:bodyPr>
            <a:normAutofit lnSpcReduction="10000"/>
          </a:bodyPr>
          <a:lstStyle/>
          <a:p>
            <a:r>
              <a:rPr kumimoji="1" lang="zh-CN" altLang="en-US" dirty="0"/>
              <a:t>疫情期间机票的选择</a:t>
            </a:r>
            <a:endParaRPr kumimoji="1" lang="en-US" altLang="zh-CN" dirty="0"/>
          </a:p>
          <a:p>
            <a:pPr>
              <a:buFont typeface="Wingdings" pitchFamily="2" charset="2"/>
              <a:buChar char="l"/>
            </a:pPr>
            <a:r>
              <a:rPr kumimoji="1" lang="zh-CN" altLang="en-US" dirty="0"/>
              <a:t>先确定目的地  尽量选择国内居住地为第一入境点</a:t>
            </a:r>
            <a:endParaRPr kumimoji="1" lang="en-US" altLang="zh-CN" dirty="0"/>
          </a:p>
          <a:p>
            <a:pPr marL="0" indent="0">
              <a:buNone/>
            </a:pPr>
            <a:r>
              <a:rPr kumimoji="1" lang="zh-CN" altLang="en-US" dirty="0"/>
              <a:t>      比如上海的客人尽量选择到上海的航班</a:t>
            </a:r>
            <a:endParaRPr kumimoji="1" lang="en-US" altLang="zh-CN" dirty="0"/>
          </a:p>
          <a:p>
            <a:pPr marL="0" indent="0">
              <a:buNone/>
            </a:pPr>
            <a:r>
              <a:rPr kumimoji="1" lang="zh-CN" altLang="en-US" dirty="0"/>
              <a:t>      如果目的地没有直达航班，则建议优先考虑票价</a:t>
            </a:r>
            <a:endParaRPr kumimoji="1" lang="en-US" altLang="zh-CN" dirty="0"/>
          </a:p>
          <a:p>
            <a:pPr marL="0" indent="0">
              <a:buNone/>
            </a:pPr>
            <a:r>
              <a:rPr kumimoji="1" lang="zh-CN" altLang="en-US" dirty="0"/>
              <a:t>      比如最终目的地昆明，可以选择川航或者厦门航空，相对票价比较低</a:t>
            </a:r>
            <a:endParaRPr kumimoji="1" lang="en-US" altLang="zh-CN" dirty="0"/>
          </a:p>
          <a:p>
            <a:pPr>
              <a:buFont typeface="Wingdings" pitchFamily="2" charset="2"/>
              <a:buChar char="l"/>
            </a:pPr>
            <a:r>
              <a:rPr kumimoji="1" lang="zh-CN" altLang="en-US" dirty="0"/>
              <a:t>多伦多出发的航班价格普遍较贵</a:t>
            </a:r>
            <a:endParaRPr kumimoji="1" lang="en-US" altLang="zh-CN" dirty="0"/>
          </a:p>
          <a:p>
            <a:pPr marL="0" indent="0">
              <a:buNone/>
            </a:pPr>
            <a:r>
              <a:rPr kumimoji="1" lang="zh-CN" altLang="en-US" dirty="0"/>
              <a:t>      温哥华出发的航班选择较多，价格较低。（川航已经跌破</a:t>
            </a:r>
            <a:r>
              <a:rPr kumimoji="1" lang="en-US" altLang="zh-CN" dirty="0"/>
              <a:t>3000</a:t>
            </a:r>
            <a:r>
              <a:rPr kumimoji="1" lang="zh-CN" altLang="en-US" dirty="0"/>
              <a:t>人民币单程）</a:t>
            </a:r>
            <a:endParaRPr kumimoji="1" lang="en-US" altLang="zh-CN" dirty="0"/>
          </a:p>
          <a:p>
            <a:pPr>
              <a:buFont typeface="Wingdings" pitchFamily="2" charset="2"/>
              <a:buChar char="l"/>
            </a:pPr>
            <a:r>
              <a:rPr kumimoji="1" lang="zh-CN" altLang="en-US" dirty="0"/>
              <a:t>特别需要注意第一入境点</a:t>
            </a:r>
            <a:endParaRPr kumimoji="1" lang="en-US" altLang="zh-CN" dirty="0"/>
          </a:p>
          <a:p>
            <a:pPr marL="0" indent="0">
              <a:buNone/>
            </a:pPr>
            <a:r>
              <a:rPr kumimoji="1" lang="zh-CN" altLang="en-US" dirty="0"/>
              <a:t>     海航 多伦多出发的航班 都是标注为多伦多</a:t>
            </a:r>
            <a:r>
              <a:rPr kumimoji="1" lang="en-US" altLang="zh-CN" dirty="0"/>
              <a:t>-</a:t>
            </a:r>
            <a:r>
              <a:rPr kumimoji="1" lang="zh-CN" altLang="en-US" dirty="0"/>
              <a:t>北京航线，但是周三是进北京，周日就是直飞西安作为第一入境点，就地隔离后再飞往其他城市，但是如果你是北京的旅客，可能无法直接入京，需隔离满</a:t>
            </a:r>
            <a:r>
              <a:rPr kumimoji="1" lang="en-US" altLang="zh-CN" dirty="0"/>
              <a:t>21</a:t>
            </a:r>
            <a:r>
              <a:rPr kumimoji="1" lang="zh-CN" altLang="en-US" dirty="0"/>
              <a:t>天后方可回京。由此北京的旅客尽量选择周三的航班</a:t>
            </a:r>
            <a:endParaRPr kumimoji="1" lang="en-US" altLang="zh-CN" dirty="0"/>
          </a:p>
          <a:p>
            <a:pPr marL="0" indent="0">
              <a:buNone/>
            </a:pPr>
            <a:r>
              <a:rPr kumimoji="1" lang="zh-CN" altLang="en-US" dirty="0"/>
              <a:t>     同样的情况，国航一班飞北京，一班以郑州为第一入境点，请仔细选择</a:t>
            </a:r>
            <a:endParaRPr kumimoji="1" lang="en-US" altLang="zh-CN" dirty="0"/>
          </a:p>
          <a:p>
            <a:pPr marL="0" indent="0">
              <a:buNone/>
            </a:pPr>
            <a:r>
              <a:rPr kumimoji="1" lang="zh-CN" altLang="en-US" dirty="0"/>
              <a:t>     当然疫情的特殊情况，似乎“方便”了西安和郑州的客人</a:t>
            </a:r>
            <a:endParaRPr kumimoji="1" lang="en-US" altLang="zh-CN" dirty="0"/>
          </a:p>
          <a:p>
            <a:pPr>
              <a:buFont typeface="Wingdings" pitchFamily="2" charset="2"/>
              <a:buChar char="l"/>
            </a:pPr>
            <a:r>
              <a:rPr kumimoji="1" lang="zh-CN" altLang="en-US" dirty="0"/>
              <a:t>加航的航班首尔技术经停，客人不需要下飞机，只是更换机组成员。</a:t>
            </a:r>
            <a:endParaRPr kumimoji="1" lang="en-US" altLang="zh-CN" dirty="0"/>
          </a:p>
          <a:p>
            <a:pPr>
              <a:buFont typeface="Wingdings" pitchFamily="2" charset="2"/>
              <a:buChar char="l"/>
            </a:pPr>
            <a:r>
              <a:rPr kumimoji="1" lang="zh-CN" altLang="en-US" dirty="0"/>
              <a:t>疫情期间尽量不要携带宠物回国，每班航班可携带宠物数量非常有限，一般进进仓</a:t>
            </a:r>
            <a:r>
              <a:rPr kumimoji="1" lang="en-US" altLang="zh-CN" dirty="0"/>
              <a:t>4</a:t>
            </a:r>
            <a:r>
              <a:rPr kumimoji="1" lang="zh-CN" altLang="en-US" dirty="0"/>
              <a:t>个，进有氧货仓</a:t>
            </a:r>
            <a:r>
              <a:rPr kumimoji="1" lang="en-US" altLang="zh-CN" dirty="0"/>
              <a:t>6</a:t>
            </a:r>
            <a:r>
              <a:rPr kumimoji="1" lang="zh-CN" altLang="en-US" dirty="0"/>
              <a:t>个，以加航为例近</a:t>
            </a:r>
            <a:r>
              <a:rPr kumimoji="1" lang="en-US" altLang="zh-CN" dirty="0"/>
              <a:t>2</a:t>
            </a:r>
            <a:r>
              <a:rPr kumimoji="1" lang="zh-CN" altLang="en-US" dirty="0"/>
              <a:t>个月内已经没有宠物位子了。另外国内的航司，如川航已经禁止携带宠物回国了。</a:t>
            </a:r>
            <a:endParaRPr kumimoji="1" lang="en-US" altLang="zh-CN" dirty="0"/>
          </a:p>
          <a:p>
            <a:pPr>
              <a:buFont typeface="Wingdings" pitchFamily="2" charset="2"/>
              <a:buChar char="l"/>
            </a:pPr>
            <a:r>
              <a:rPr kumimoji="1" lang="zh-CN" altLang="en-US" dirty="0"/>
              <a:t>目前的航班计划执行到</a:t>
            </a:r>
            <a:r>
              <a:rPr kumimoji="1" lang="en-US" altLang="zh-CN" dirty="0"/>
              <a:t>3</a:t>
            </a:r>
            <a:r>
              <a:rPr kumimoji="1" lang="zh-CN" altLang="en-US" dirty="0"/>
              <a:t>月底，之后可能增减</a:t>
            </a:r>
            <a:r>
              <a:rPr kumimoji="1" lang="en-US" altLang="zh-CN" dirty="0"/>
              <a:t>/</a:t>
            </a:r>
            <a:r>
              <a:rPr kumimoji="1" lang="zh-CN" altLang="en-US" dirty="0"/>
              <a:t>调整航线或者航班，暑假出行的，建议等到</a:t>
            </a:r>
            <a:r>
              <a:rPr kumimoji="1" lang="en-US" altLang="zh-CN" dirty="0"/>
              <a:t>3</a:t>
            </a:r>
            <a:r>
              <a:rPr kumimoji="1" lang="zh-CN" altLang="en-US" dirty="0"/>
              <a:t>月再计划行程，以免航班取消造成不必要的麻烦</a:t>
            </a:r>
            <a:endParaRPr kumimoji="1" lang="en-US" altLang="zh-CN" dirty="0"/>
          </a:p>
          <a:p>
            <a:pPr>
              <a:buFont typeface="Wingdings" pitchFamily="2" charset="2"/>
              <a:buChar char="l"/>
            </a:pPr>
            <a:endParaRPr kumimoji="1" lang="zh-CN" altLang="en-US" dirty="0"/>
          </a:p>
        </p:txBody>
      </p:sp>
    </p:spTree>
    <p:extLst>
      <p:ext uri="{BB962C8B-B14F-4D97-AF65-F5344CB8AC3E}">
        <p14:creationId xmlns:p14="http://schemas.microsoft.com/office/powerpoint/2010/main" val="27222762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BA284330-532C-A143-947F-62FCA45AD6E7}"/>
              </a:ext>
            </a:extLst>
          </p:cNvPr>
          <p:cNvSpPr>
            <a:spLocks noGrp="1"/>
          </p:cNvSpPr>
          <p:nvPr>
            <p:ph idx="1"/>
          </p:nvPr>
        </p:nvSpPr>
        <p:spPr>
          <a:xfrm>
            <a:off x="95002" y="0"/>
            <a:ext cx="11198432" cy="6857999"/>
          </a:xfrm>
        </p:spPr>
        <p:txBody>
          <a:bodyPr>
            <a:normAutofit/>
          </a:bodyPr>
          <a:lstStyle/>
          <a:p>
            <a:pPr>
              <a:buFont typeface="Wingdings" pitchFamily="2" charset="2"/>
              <a:buChar char="l"/>
            </a:pPr>
            <a:r>
              <a:rPr kumimoji="1" lang="zh-CN" altLang="en-US" dirty="0"/>
              <a:t>纽省出发的航班大幅减少</a:t>
            </a:r>
            <a:endParaRPr kumimoji="1" lang="en-US" altLang="zh-CN" dirty="0"/>
          </a:p>
          <a:p>
            <a:pPr marL="0" indent="0">
              <a:buNone/>
            </a:pPr>
            <a:r>
              <a:rPr kumimoji="1" lang="zh-CN" altLang="en-US" dirty="0"/>
              <a:t>     圣约翰机场</a:t>
            </a:r>
            <a:r>
              <a:rPr kumimoji="1" lang="en-US" altLang="zh-CN" dirty="0"/>
              <a:t>1</a:t>
            </a:r>
            <a:r>
              <a:rPr kumimoji="1" lang="zh-CN" altLang="en-US" dirty="0"/>
              <a:t>月</a:t>
            </a:r>
            <a:r>
              <a:rPr kumimoji="1" lang="en-US" altLang="zh-CN" dirty="0"/>
              <a:t>11</a:t>
            </a:r>
            <a:r>
              <a:rPr kumimoji="1" lang="zh-CN" altLang="en-US" dirty="0"/>
              <a:t>日已经暂时关闭，没有进出航班</a:t>
            </a:r>
            <a:endParaRPr kumimoji="1" lang="en-US" altLang="zh-CN" dirty="0"/>
          </a:p>
          <a:p>
            <a:pPr marL="0" indent="0">
              <a:buNone/>
            </a:pPr>
            <a:r>
              <a:rPr kumimoji="1" lang="zh-CN" altLang="en-US" dirty="0"/>
              <a:t>     弗莱   仅保留每天一班往返蒙特利尔</a:t>
            </a:r>
            <a:endParaRPr kumimoji="1" lang="en-US" altLang="zh-CN" dirty="0"/>
          </a:p>
          <a:p>
            <a:pPr marL="0" indent="0">
              <a:buNone/>
            </a:pPr>
            <a:r>
              <a:rPr kumimoji="1" lang="zh-CN" altLang="en-US" dirty="0"/>
              <a:t>     蒙克顿 每天两班 往返蒙特利尔</a:t>
            </a:r>
            <a:r>
              <a:rPr kumimoji="1" lang="en-US" altLang="zh-CN" dirty="0"/>
              <a:t>/</a:t>
            </a:r>
            <a:r>
              <a:rPr kumimoji="1" lang="zh-CN" altLang="en-US" dirty="0"/>
              <a:t>两班 往返多伦多</a:t>
            </a:r>
            <a:endParaRPr kumimoji="1" lang="en-US" altLang="zh-CN" dirty="0"/>
          </a:p>
          <a:p>
            <a:pPr marL="0" indent="0">
              <a:buNone/>
            </a:pPr>
            <a:r>
              <a:rPr kumimoji="1" lang="zh-CN" altLang="en-US" dirty="0"/>
              <a:t>     弗莱出发回国建议路线：</a:t>
            </a:r>
            <a:endParaRPr kumimoji="1" lang="en-US" altLang="zh-CN" dirty="0"/>
          </a:p>
          <a:p>
            <a:pPr marL="0" indent="0">
              <a:buNone/>
            </a:pPr>
            <a:r>
              <a:rPr kumimoji="1" lang="zh-CN" altLang="en-US" dirty="0"/>
              <a:t>     </a:t>
            </a:r>
            <a:r>
              <a:rPr kumimoji="1" lang="en-US" altLang="zh-CN" dirty="0"/>
              <a:t>1.</a:t>
            </a:r>
            <a:r>
              <a:rPr kumimoji="1" lang="zh-CN" altLang="en-US" dirty="0"/>
              <a:t>弗莱</a:t>
            </a:r>
            <a:r>
              <a:rPr kumimoji="1" lang="en-US" altLang="zh-CN" dirty="0"/>
              <a:t>-</a:t>
            </a:r>
            <a:r>
              <a:rPr kumimoji="1" lang="zh-CN" altLang="en-US" dirty="0"/>
              <a:t>蒙特利尔</a:t>
            </a:r>
            <a:r>
              <a:rPr kumimoji="1" lang="en-US" altLang="zh-CN" dirty="0"/>
              <a:t>-</a:t>
            </a:r>
            <a:r>
              <a:rPr kumimoji="1" lang="zh-CN" altLang="en-US" dirty="0"/>
              <a:t>温哥华</a:t>
            </a:r>
            <a:r>
              <a:rPr kumimoji="1" lang="zh-CN" altLang="en-US" dirty="0">
                <a:solidFill>
                  <a:schemeClr val="accent5"/>
                </a:solidFill>
              </a:rPr>
              <a:t>（停留两晚）</a:t>
            </a:r>
            <a:r>
              <a:rPr kumimoji="1" lang="en-US" altLang="zh-CN" dirty="0"/>
              <a:t>-</a:t>
            </a:r>
            <a:r>
              <a:rPr kumimoji="1" lang="zh-CN" altLang="en-US" dirty="0"/>
              <a:t>国内（可在蒙特利尔或者温哥华进行双阴检测）</a:t>
            </a:r>
            <a:endParaRPr kumimoji="1" lang="en-US" altLang="zh-CN" dirty="0"/>
          </a:p>
          <a:p>
            <a:pPr marL="0" indent="0">
              <a:buNone/>
            </a:pPr>
            <a:r>
              <a:rPr kumimoji="1" lang="zh-CN" altLang="en-US" dirty="0"/>
              <a:t>     </a:t>
            </a:r>
            <a:r>
              <a:rPr kumimoji="1" lang="en-US" altLang="zh-CN" dirty="0"/>
              <a:t>2.</a:t>
            </a:r>
            <a:r>
              <a:rPr kumimoji="1" lang="zh-CN" altLang="en-US" dirty="0"/>
              <a:t>蒙克顿</a:t>
            </a:r>
            <a:r>
              <a:rPr kumimoji="1" lang="en-US" altLang="zh-CN" dirty="0"/>
              <a:t>-</a:t>
            </a:r>
            <a:r>
              <a:rPr kumimoji="1" lang="zh-CN" altLang="en-US" dirty="0"/>
              <a:t>多伦多</a:t>
            </a:r>
            <a:r>
              <a:rPr kumimoji="1" lang="zh-CN" altLang="en-US" dirty="0">
                <a:solidFill>
                  <a:schemeClr val="accent5"/>
                </a:solidFill>
              </a:rPr>
              <a:t>（停留</a:t>
            </a:r>
            <a:r>
              <a:rPr kumimoji="1" lang="en-US" altLang="zh-CN" dirty="0">
                <a:solidFill>
                  <a:schemeClr val="accent5"/>
                </a:solidFill>
              </a:rPr>
              <a:t>2</a:t>
            </a:r>
            <a:r>
              <a:rPr kumimoji="1" lang="zh-CN" altLang="en-US" dirty="0">
                <a:solidFill>
                  <a:schemeClr val="accent5"/>
                </a:solidFill>
              </a:rPr>
              <a:t>晚）</a:t>
            </a:r>
            <a:r>
              <a:rPr kumimoji="1" lang="en-US" altLang="zh-CN" dirty="0"/>
              <a:t>-</a:t>
            </a:r>
            <a:r>
              <a:rPr kumimoji="1" lang="zh-CN" altLang="en-US" dirty="0"/>
              <a:t>国内 （在多伦多进行检测）</a:t>
            </a:r>
            <a:endParaRPr kumimoji="1" lang="en-US" altLang="zh-CN" dirty="0"/>
          </a:p>
          <a:p>
            <a:pPr marL="0" indent="0">
              <a:buNone/>
            </a:pPr>
            <a:endParaRPr kumimoji="1" lang="en-US" altLang="zh-CN" dirty="0"/>
          </a:p>
          <a:p>
            <a:pPr>
              <a:buFont typeface="Wingdings" pitchFamily="2" charset="2"/>
              <a:buChar char="l"/>
            </a:pPr>
            <a:r>
              <a:rPr kumimoji="1" lang="zh-CN" altLang="en-US" dirty="0"/>
              <a:t>疫情期间航班有调整</a:t>
            </a:r>
            <a:r>
              <a:rPr kumimoji="1" lang="en-US" altLang="zh-CN" dirty="0"/>
              <a:t>/</a:t>
            </a:r>
            <a:r>
              <a:rPr kumimoji="1" lang="zh-CN" altLang="en-US" dirty="0"/>
              <a:t>取消的风险，出发前一周</a:t>
            </a:r>
            <a:r>
              <a:rPr kumimoji="1" lang="en-US" altLang="zh-CN" dirty="0"/>
              <a:t>/</a:t>
            </a:r>
            <a:r>
              <a:rPr kumimoji="1" lang="zh-CN" altLang="en-US" dirty="0"/>
              <a:t>前一天必须再次确认自己的行程是否有变动</a:t>
            </a:r>
            <a:endParaRPr kumimoji="1" lang="en-US" altLang="zh-CN" dirty="0"/>
          </a:p>
          <a:p>
            <a:pPr marL="0" indent="0">
              <a:buNone/>
            </a:pPr>
            <a:r>
              <a:rPr kumimoji="1" lang="zh-CN" altLang="en-US" dirty="0"/>
              <a:t>     小知识：熔断</a:t>
            </a:r>
            <a:endParaRPr kumimoji="1" lang="en-US" altLang="zh-CN" dirty="0"/>
          </a:p>
          <a:p>
            <a:pPr marL="0" indent="0">
              <a:buNone/>
            </a:pPr>
            <a:r>
              <a:rPr lang="zh-CN" altLang="en-US" dirty="0"/>
              <a:t>      根据</a:t>
            </a:r>
            <a:r>
              <a:rPr lang="en-US" altLang="zh-CN" dirty="0"/>
              <a:t>《</a:t>
            </a:r>
            <a:r>
              <a:rPr lang="zh-CN" altLang="en-US" dirty="0"/>
              <a:t>民航局关于调整国际客运航班的通知</a:t>
            </a:r>
            <a:r>
              <a:rPr lang="en-US" altLang="zh-CN" dirty="0"/>
              <a:t>》</a:t>
            </a:r>
            <a:r>
              <a:rPr lang="zh-CN" altLang="en-US" dirty="0"/>
              <a:t>有关规定，熔断措施为： 航空公司同一航线航班，入境后 核酸检测结果为阳性的旅客人数达到</a:t>
            </a:r>
            <a:r>
              <a:rPr lang="en-US" altLang="zh-CN" dirty="0">
                <a:solidFill>
                  <a:schemeClr val="accent5"/>
                </a:solidFill>
              </a:rPr>
              <a:t>5</a:t>
            </a:r>
            <a:r>
              <a:rPr lang="zh-CN" altLang="en-US" dirty="0">
                <a:solidFill>
                  <a:schemeClr val="accent5"/>
                </a:solidFill>
              </a:rPr>
              <a:t>个</a:t>
            </a:r>
            <a:r>
              <a:rPr lang="zh-CN" altLang="en-US" dirty="0"/>
              <a:t>的，暂停该公司该航线运行</a:t>
            </a:r>
            <a:r>
              <a:rPr lang="en-US" altLang="zh-CN" dirty="0">
                <a:solidFill>
                  <a:schemeClr val="accent5"/>
                </a:solidFill>
              </a:rPr>
              <a:t>2</a:t>
            </a:r>
            <a:r>
              <a:rPr lang="zh-CN" altLang="en-US" dirty="0">
                <a:solidFill>
                  <a:schemeClr val="accent5"/>
                </a:solidFill>
              </a:rPr>
              <a:t>周</a:t>
            </a:r>
            <a:r>
              <a:rPr lang="zh-CN" altLang="en-US" dirty="0"/>
              <a:t>；达到</a:t>
            </a:r>
            <a:r>
              <a:rPr lang="en-US" altLang="zh-CN" dirty="0">
                <a:solidFill>
                  <a:schemeClr val="accent5"/>
                </a:solidFill>
              </a:rPr>
              <a:t>10</a:t>
            </a:r>
            <a:r>
              <a:rPr lang="zh-CN" altLang="en-US" dirty="0">
                <a:solidFill>
                  <a:schemeClr val="accent5"/>
                </a:solidFill>
              </a:rPr>
              <a:t>个</a:t>
            </a:r>
            <a:r>
              <a:rPr lang="zh-CN" altLang="en-US" dirty="0"/>
              <a:t>的，暂停该公司该航线运行</a:t>
            </a:r>
            <a:r>
              <a:rPr lang="en-US" altLang="zh-CN" dirty="0">
                <a:solidFill>
                  <a:schemeClr val="accent5"/>
                </a:solidFill>
              </a:rPr>
              <a:t>4</a:t>
            </a:r>
            <a:r>
              <a:rPr lang="zh-CN" altLang="en-US" dirty="0">
                <a:solidFill>
                  <a:schemeClr val="accent5"/>
                </a:solidFill>
              </a:rPr>
              <a:t>周</a:t>
            </a:r>
            <a:r>
              <a:rPr lang="zh-CN" altLang="en-US" dirty="0"/>
              <a:t>。 “熔断”的航班量不得调整用于其他航线。 “熔断”期结束后，航空公司方可恢复每周</a:t>
            </a:r>
            <a:r>
              <a:rPr lang="en-US" altLang="zh-CN" dirty="0"/>
              <a:t>1</a:t>
            </a:r>
            <a:r>
              <a:rPr lang="zh-CN" altLang="en-US" dirty="0"/>
              <a:t>班航班计划。</a:t>
            </a:r>
            <a:endParaRPr lang="en-US" altLang="zh-CN" dirty="0"/>
          </a:p>
          <a:p>
            <a:r>
              <a:rPr lang="zh-CN" altLang="en-US" dirty="0"/>
              <a:t>上海市卫健委的通报称，病例</a:t>
            </a:r>
            <a:r>
              <a:rPr lang="en-US" altLang="zh-CN" dirty="0"/>
              <a:t>4—10</a:t>
            </a:r>
            <a:r>
              <a:rPr lang="zh-CN" altLang="en-US" dirty="0"/>
              <a:t>为同一家庭，夫妇</a:t>
            </a:r>
            <a:r>
              <a:rPr lang="en-US" altLang="zh-CN" dirty="0"/>
              <a:t>2</a:t>
            </a:r>
            <a:r>
              <a:rPr lang="zh-CN" altLang="en-US" dirty="0"/>
              <a:t>人（丈夫以色列籍，妻子美国籍），子女</a:t>
            </a:r>
            <a:r>
              <a:rPr lang="en-US" altLang="zh-CN" dirty="0"/>
              <a:t>5</a:t>
            </a:r>
            <a:r>
              <a:rPr lang="zh-CN" altLang="en-US" dirty="0"/>
              <a:t>人（均为美国籍），在加拿大生活，</a:t>
            </a:r>
            <a:r>
              <a:rPr lang="en-US" altLang="zh-CN" dirty="0"/>
              <a:t>12</a:t>
            </a:r>
            <a:r>
              <a:rPr lang="zh-CN" altLang="en-US" dirty="0"/>
              <a:t>月</a:t>
            </a:r>
            <a:r>
              <a:rPr lang="en-US" altLang="zh-CN" dirty="0"/>
              <a:t>6</a:t>
            </a:r>
            <a:r>
              <a:rPr lang="zh-CN" altLang="en-US" dirty="0"/>
              <a:t>日</a:t>
            </a:r>
            <a:r>
              <a:rPr lang="en-US" altLang="zh-CN" dirty="0"/>
              <a:t>7</a:t>
            </a:r>
            <a:r>
              <a:rPr lang="zh-CN" altLang="en-US" dirty="0"/>
              <a:t>人自加拿大出发，</a:t>
            </a:r>
            <a:r>
              <a:rPr lang="en-US" altLang="zh-CN" dirty="0"/>
              <a:t>12</a:t>
            </a:r>
            <a:r>
              <a:rPr lang="zh-CN" altLang="en-US" dirty="0"/>
              <a:t>月</a:t>
            </a:r>
            <a:r>
              <a:rPr lang="en-US" altLang="zh-CN" dirty="0"/>
              <a:t>7</a:t>
            </a:r>
            <a:r>
              <a:rPr lang="zh-CN" altLang="en-US" dirty="0"/>
              <a:t>日抵达上海浦东国际机场，入关后即被隔离观察，即将解除隔离前出现症状。经市级专家会诊，综合流行病学史、临床症状、实验室检测和影像学检查结果等，诊断为确诊病例。</a:t>
            </a:r>
          </a:p>
          <a:p>
            <a:br>
              <a:rPr lang="zh-CN" altLang="en-US" dirty="0"/>
            </a:br>
            <a:endParaRPr kumimoji="1" lang="zh-CN" altLang="en-US" dirty="0"/>
          </a:p>
        </p:txBody>
      </p:sp>
    </p:spTree>
    <p:extLst>
      <p:ext uri="{BB962C8B-B14F-4D97-AF65-F5344CB8AC3E}">
        <p14:creationId xmlns:p14="http://schemas.microsoft.com/office/powerpoint/2010/main" val="36712120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7A6AEA44-9AC0-C74D-9285-ABB01A66853B}"/>
              </a:ext>
            </a:extLst>
          </p:cNvPr>
          <p:cNvSpPr>
            <a:spLocks noGrp="1"/>
          </p:cNvSpPr>
          <p:nvPr>
            <p:ph idx="1"/>
          </p:nvPr>
        </p:nvSpPr>
        <p:spPr>
          <a:xfrm>
            <a:off x="0" y="0"/>
            <a:ext cx="9440883" cy="6495803"/>
          </a:xfrm>
        </p:spPr>
        <p:txBody>
          <a:bodyPr>
            <a:normAutofit fontScale="92500" lnSpcReduction="20000"/>
          </a:bodyPr>
          <a:lstStyle/>
          <a:p>
            <a:r>
              <a:rPr kumimoji="1" lang="zh-CN" altLang="en-US" dirty="0"/>
              <a:t>疫情期间乘坐飞机注意事项</a:t>
            </a:r>
            <a:endParaRPr kumimoji="1" lang="en-US" altLang="zh-CN" dirty="0"/>
          </a:p>
          <a:p>
            <a:pPr marL="0" indent="0">
              <a:buNone/>
            </a:pPr>
            <a:r>
              <a:rPr kumimoji="1" lang="zh-CN" altLang="en-US" dirty="0"/>
              <a:t>特别提醒：</a:t>
            </a:r>
            <a:endParaRPr kumimoji="1" lang="en-US" altLang="zh-CN" dirty="0"/>
          </a:p>
          <a:p>
            <a:pPr marL="0" indent="0">
              <a:buNone/>
            </a:pPr>
            <a:r>
              <a:rPr kumimoji="1" lang="zh-CN" altLang="en-US" dirty="0"/>
              <a:t>由于疫情期间登机手续繁琐，尽量预留处理紧急事件的时间，比如健康码</a:t>
            </a:r>
            <a:r>
              <a:rPr kumimoji="1" lang="en-US" altLang="zh-CN" dirty="0"/>
              <a:t>/</a:t>
            </a:r>
            <a:r>
              <a:rPr kumimoji="1" lang="zh-CN" altLang="en-US" dirty="0"/>
              <a:t>机票</a:t>
            </a:r>
            <a:r>
              <a:rPr kumimoji="1" lang="en-US" altLang="zh-CN" dirty="0"/>
              <a:t>/</a:t>
            </a:r>
            <a:r>
              <a:rPr kumimoji="1" lang="zh-CN" altLang="en-US" dirty="0"/>
              <a:t>网络等影响。疫情期间大部分航空公司不提供网上值机和选座服务，需现场办理登机牌。</a:t>
            </a:r>
            <a:r>
              <a:rPr kumimoji="1" lang="zh-CN" altLang="en-US" dirty="0">
                <a:solidFill>
                  <a:srgbClr val="FF0000"/>
                </a:solidFill>
              </a:rPr>
              <a:t>建议提前</a:t>
            </a:r>
            <a:r>
              <a:rPr kumimoji="1" lang="en-US" altLang="zh-CN" dirty="0">
                <a:solidFill>
                  <a:srgbClr val="FF0000"/>
                </a:solidFill>
              </a:rPr>
              <a:t>5</a:t>
            </a:r>
            <a:r>
              <a:rPr kumimoji="1" lang="zh-CN" altLang="en-US" dirty="0">
                <a:solidFill>
                  <a:srgbClr val="FF0000"/>
                </a:solidFill>
              </a:rPr>
              <a:t>个小时到达机场（国际航班）</a:t>
            </a:r>
            <a:r>
              <a:rPr kumimoji="1" lang="zh-CN" altLang="en-US" dirty="0"/>
              <a:t>。</a:t>
            </a:r>
            <a:endParaRPr kumimoji="1" lang="en-US" altLang="zh-CN" dirty="0"/>
          </a:p>
          <a:p>
            <a:pPr marL="0" indent="0">
              <a:buNone/>
            </a:pPr>
            <a:r>
              <a:rPr kumimoji="1" lang="zh-CN" altLang="en-US" dirty="0"/>
              <a:t>座位选择：尽量选择靠窗</a:t>
            </a:r>
            <a:endParaRPr kumimoji="1" lang="en-US" altLang="zh-CN" dirty="0"/>
          </a:p>
          <a:p>
            <a:r>
              <a:rPr lang="zh-CN" altLang="en-US" dirty="0"/>
              <a:t>登机前</a:t>
            </a:r>
          </a:p>
          <a:p>
            <a:r>
              <a:rPr lang="zh-CN" altLang="en-US" dirty="0"/>
              <a:t>先额外再准备机上需要防护用品，如：几个口罩、几个塑料封口袋、一次性手套、纸巾、消毒湿巾。随身携带一定食物。</a:t>
            </a:r>
            <a:r>
              <a:rPr lang="zh-CN" altLang="en-US" dirty="0">
                <a:solidFill>
                  <a:schemeClr val="accent5"/>
                </a:solidFill>
              </a:rPr>
              <a:t>含有酒精的消毒水</a:t>
            </a:r>
            <a:r>
              <a:rPr lang="en-US" altLang="zh-CN" dirty="0">
                <a:solidFill>
                  <a:schemeClr val="accent5"/>
                </a:solidFill>
              </a:rPr>
              <a:t>/</a:t>
            </a:r>
            <a:r>
              <a:rPr lang="zh-CN" altLang="en-US" dirty="0">
                <a:solidFill>
                  <a:schemeClr val="accent5"/>
                </a:solidFill>
              </a:rPr>
              <a:t>喷雾 禁止托运和携带上飞机</a:t>
            </a:r>
            <a:r>
              <a:rPr lang="zh-CN" altLang="en-US" dirty="0"/>
              <a:t>。</a:t>
            </a:r>
          </a:p>
          <a:p>
            <a:r>
              <a:rPr lang="zh-CN" altLang="en-US" dirty="0"/>
              <a:t>登机后，第一时间擦拭消毒机上个人设备，包括屏幕，挡板，扶手，窗户等</a:t>
            </a:r>
          </a:p>
          <a:p>
            <a:r>
              <a:rPr lang="zh-CN" altLang="en-US" dirty="0"/>
              <a:t>乘机时，尽量全程佩戴口罩，保持手的清洁卫生。值得注意的是，口罩潮湿会影响其过滤效果，降低防护作用，佩戴时间不要超过</a:t>
            </a:r>
            <a:r>
              <a:rPr lang="en-US" altLang="zh-CN" dirty="0"/>
              <a:t>8</a:t>
            </a:r>
            <a:r>
              <a:rPr lang="zh-CN" altLang="en-US" dirty="0"/>
              <a:t>小时，只要潮湿了，就及时更换，因此有必要随身多备几个以便更换。</a:t>
            </a:r>
          </a:p>
          <a:p>
            <a:r>
              <a:rPr lang="zh-CN" altLang="en-US" dirty="0"/>
              <a:t>乘机时，旅客要尽量选择靠窗的座位，不在机舱内来回走动。在条件允许时，尽量和其他旅客分散坐、隔出空位，以避免直接接触患者或吸入其咳出的飞沫。</a:t>
            </a:r>
          </a:p>
          <a:p>
            <a:r>
              <a:rPr lang="zh-CN" altLang="en-US" dirty="0"/>
              <a:t>在飞机上用餐，疫情期间多数航司不提供送热食。</a:t>
            </a:r>
          </a:p>
          <a:p>
            <a:r>
              <a:rPr lang="zh-CN" altLang="en-US" dirty="0"/>
              <a:t>在需要用餐时，摘下口罩和手套，放入塑料封口袋中，用消毒湿巾或酒精消毒片擦拭双手后，再快速用餐，用餐完毕后，迅速换上新的口罩。</a:t>
            </a:r>
          </a:p>
          <a:p>
            <a:r>
              <a:rPr lang="zh-CN" altLang="en-US" dirty="0"/>
              <a:t>飞机上厕所</a:t>
            </a:r>
          </a:p>
          <a:p>
            <a:r>
              <a:rPr lang="zh-CN" altLang="en-US" dirty="0"/>
              <a:t>尽量减少直接用手触摸高频接触的公共物体表面， 如门把手、扶手等 ，也不要触摸口罩外表面。如果触摸了，需要及时清洗双手，或用消毒湿巾或酒精消毒片擦拭双手。</a:t>
            </a:r>
          </a:p>
          <a:p>
            <a:r>
              <a:rPr lang="zh-CN" altLang="en-US" dirty="0"/>
              <a:t>手未做清洁或消毒的情况下，不要触摸自己的口、鼻、眼部。</a:t>
            </a:r>
          </a:p>
          <a:p>
            <a:pPr marL="0" indent="0">
              <a:buNone/>
            </a:pPr>
            <a:endParaRPr kumimoji="1" lang="zh-CN" altLang="en-US" dirty="0"/>
          </a:p>
        </p:txBody>
      </p:sp>
      <p:pic>
        <p:nvPicPr>
          <p:cNvPr id="5" name="图片 4" descr="手机屏幕的截图&#10;&#10;低可信度描述已自动生成">
            <a:extLst>
              <a:ext uri="{FF2B5EF4-FFF2-40B4-BE49-F238E27FC236}">
                <a16:creationId xmlns:a16="http://schemas.microsoft.com/office/drawing/2014/main" id="{6AD900E7-2EA5-0441-B987-00C294A6A91E}"/>
              </a:ext>
            </a:extLst>
          </p:cNvPr>
          <p:cNvPicPr>
            <a:picLocks noChangeAspect="1"/>
          </p:cNvPicPr>
          <p:nvPr/>
        </p:nvPicPr>
        <p:blipFill>
          <a:blip r:embed="rId2"/>
          <a:stretch>
            <a:fillRect/>
          </a:stretch>
        </p:blipFill>
        <p:spPr>
          <a:xfrm>
            <a:off x="9357396" y="1312045"/>
            <a:ext cx="3106322" cy="5302511"/>
          </a:xfrm>
          <a:prstGeom prst="rect">
            <a:avLst/>
          </a:prstGeom>
        </p:spPr>
      </p:pic>
      <mc:AlternateContent xmlns:mc="http://schemas.openxmlformats.org/markup-compatibility/2006" xmlns:p14="http://schemas.microsoft.com/office/powerpoint/2010/main">
        <mc:Choice Requires="p14">
          <p:contentPart p14:bwMode="auto" r:id="rId3">
            <p14:nvContentPartPr>
              <p14:cNvPr id="6" name="墨迹 5">
                <a:extLst>
                  <a:ext uri="{FF2B5EF4-FFF2-40B4-BE49-F238E27FC236}">
                    <a16:creationId xmlns:a16="http://schemas.microsoft.com/office/drawing/2014/main" id="{37808BC8-AB58-8D45-8F59-287ED490CE7C}"/>
                  </a:ext>
                </a:extLst>
              </p14:cNvPr>
              <p14:cNvContentPartPr/>
              <p14:nvPr/>
            </p14:nvContentPartPr>
            <p14:xfrm>
              <a:off x="5272663" y="2108679"/>
              <a:ext cx="360" cy="360"/>
            </p14:xfrm>
          </p:contentPart>
        </mc:Choice>
        <mc:Fallback xmlns="">
          <p:pic>
            <p:nvPicPr>
              <p:cNvPr id="6" name="墨迹 5">
                <a:extLst>
                  <a:ext uri="{FF2B5EF4-FFF2-40B4-BE49-F238E27FC236}">
                    <a16:creationId xmlns:a16="http://schemas.microsoft.com/office/drawing/2014/main" id="{37808BC8-AB58-8D45-8F59-287ED490CE7C}"/>
                  </a:ext>
                </a:extLst>
              </p:cNvPr>
              <p:cNvPicPr/>
              <p:nvPr/>
            </p:nvPicPr>
            <p:blipFill>
              <a:blip r:embed="rId4"/>
              <a:stretch>
                <a:fillRect/>
              </a:stretch>
            </p:blipFill>
            <p:spPr>
              <a:xfrm>
                <a:off x="5263663" y="210003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墨迹 6">
                <a:extLst>
                  <a:ext uri="{FF2B5EF4-FFF2-40B4-BE49-F238E27FC236}">
                    <a16:creationId xmlns:a16="http://schemas.microsoft.com/office/drawing/2014/main" id="{B0A3A4B1-E404-EB4C-8017-FE52D54A9A44}"/>
                  </a:ext>
                </a:extLst>
              </p14:cNvPr>
              <p14:cNvContentPartPr/>
              <p14:nvPr/>
            </p14:nvContentPartPr>
            <p14:xfrm>
              <a:off x="5272663" y="2108679"/>
              <a:ext cx="360" cy="360"/>
            </p14:xfrm>
          </p:contentPart>
        </mc:Choice>
        <mc:Fallback xmlns="">
          <p:pic>
            <p:nvPicPr>
              <p:cNvPr id="7" name="墨迹 6">
                <a:extLst>
                  <a:ext uri="{FF2B5EF4-FFF2-40B4-BE49-F238E27FC236}">
                    <a16:creationId xmlns:a16="http://schemas.microsoft.com/office/drawing/2014/main" id="{B0A3A4B1-E404-EB4C-8017-FE52D54A9A44}"/>
                  </a:ext>
                </a:extLst>
              </p:cNvPr>
              <p:cNvPicPr/>
              <p:nvPr/>
            </p:nvPicPr>
            <p:blipFill>
              <a:blip r:embed="rId4"/>
              <a:stretch>
                <a:fillRect/>
              </a:stretch>
            </p:blipFill>
            <p:spPr>
              <a:xfrm>
                <a:off x="5263663" y="2100039"/>
                <a:ext cx="18000" cy="18000"/>
              </a:xfrm>
              <a:prstGeom prst="rect">
                <a:avLst/>
              </a:prstGeom>
            </p:spPr>
          </p:pic>
        </mc:Fallback>
      </mc:AlternateContent>
    </p:spTree>
    <p:extLst>
      <p:ext uri="{BB962C8B-B14F-4D97-AF65-F5344CB8AC3E}">
        <p14:creationId xmlns:p14="http://schemas.microsoft.com/office/powerpoint/2010/main" val="23114041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descr="徽标&#10;&#10;描述已自动生成">
            <a:extLst>
              <a:ext uri="{FF2B5EF4-FFF2-40B4-BE49-F238E27FC236}">
                <a16:creationId xmlns:a16="http://schemas.microsoft.com/office/drawing/2014/main" id="{DFF884DB-9DCD-CF4C-8D1C-D194281AB93E}"/>
              </a:ext>
            </a:extLst>
          </p:cNvPr>
          <p:cNvPicPr>
            <a:picLocks noGrp="1" noChangeAspect="1"/>
          </p:cNvPicPr>
          <p:nvPr>
            <p:ph idx="1"/>
          </p:nvPr>
        </p:nvPicPr>
        <p:blipFill>
          <a:blip r:embed="rId2"/>
          <a:stretch>
            <a:fillRect/>
          </a:stretch>
        </p:blipFill>
        <p:spPr>
          <a:xfrm>
            <a:off x="6829425" y="4450556"/>
            <a:ext cx="3714750" cy="2193131"/>
          </a:xfrm>
        </p:spPr>
      </p:pic>
      <p:sp>
        <p:nvSpPr>
          <p:cNvPr id="7" name="文本框 6">
            <a:extLst>
              <a:ext uri="{FF2B5EF4-FFF2-40B4-BE49-F238E27FC236}">
                <a16:creationId xmlns:a16="http://schemas.microsoft.com/office/drawing/2014/main" id="{A5CADCCA-C3D2-DF41-AA7D-DE71FE22AF8F}"/>
              </a:ext>
            </a:extLst>
          </p:cNvPr>
          <p:cNvSpPr txBox="1"/>
          <p:nvPr/>
        </p:nvSpPr>
        <p:spPr>
          <a:xfrm>
            <a:off x="714375" y="487018"/>
            <a:ext cx="9829800" cy="3847207"/>
          </a:xfrm>
          <a:prstGeom prst="rect">
            <a:avLst/>
          </a:prstGeom>
          <a:noFill/>
        </p:spPr>
        <p:txBody>
          <a:bodyPr wrap="square" rtlCol="0">
            <a:spAutoFit/>
          </a:bodyPr>
          <a:lstStyle/>
          <a:p>
            <a:r>
              <a:rPr kumimoji="1" lang="zh-CN" altLang="en-US" sz="2400" dirty="0"/>
              <a:t>感谢您的参与和信任</a:t>
            </a:r>
            <a:endParaRPr kumimoji="1" lang="en-US" altLang="zh-CN" sz="2400" dirty="0"/>
          </a:p>
          <a:p>
            <a:endParaRPr kumimoji="1" lang="en-US" altLang="zh-CN" sz="2400" dirty="0"/>
          </a:p>
          <a:p>
            <a:r>
              <a:rPr kumimoji="1" lang="zh-CN" altLang="en-US" sz="2400" dirty="0"/>
              <a:t>任何关于出入境以及机票的问题，可以单独咨询</a:t>
            </a:r>
            <a:endParaRPr kumimoji="1" lang="en-US" altLang="zh-CN" sz="2400" dirty="0"/>
          </a:p>
          <a:p>
            <a:r>
              <a:rPr kumimoji="1" lang="zh-CN" altLang="en-US" sz="2400" dirty="0">
                <a:hlinkClick r:id="rId3"/>
              </a:rPr>
              <a:t>邮箱：</a:t>
            </a:r>
            <a:r>
              <a:rPr kumimoji="1" lang="en-US" altLang="zh-CN" sz="2400" dirty="0">
                <a:hlinkClick r:id="rId3"/>
              </a:rPr>
              <a:t>thompson@eccta.ca</a:t>
            </a:r>
            <a:endParaRPr kumimoji="1" lang="en-US" altLang="zh-CN" sz="2400" dirty="0"/>
          </a:p>
          <a:p>
            <a:r>
              <a:rPr kumimoji="1" lang="zh-CN" altLang="en-US" sz="2400" dirty="0"/>
              <a:t>微信：</a:t>
            </a:r>
            <a:r>
              <a:rPr kumimoji="1" lang="en-US" altLang="zh-CN" sz="2400" dirty="0"/>
              <a:t>13816638531</a:t>
            </a:r>
          </a:p>
          <a:p>
            <a:r>
              <a:rPr kumimoji="1" lang="zh-CN" altLang="en-US" sz="2400" dirty="0"/>
              <a:t>电话：</a:t>
            </a:r>
            <a:r>
              <a:rPr kumimoji="1" lang="en-US" altLang="zh-CN" sz="2400" dirty="0"/>
              <a:t>506-478-0804</a:t>
            </a:r>
          </a:p>
          <a:p>
            <a:endParaRPr kumimoji="1" lang="en-US" altLang="zh-CN" sz="2400" dirty="0"/>
          </a:p>
          <a:p>
            <a:r>
              <a:rPr kumimoji="1" lang="zh-CN" altLang="en-US" sz="2400" dirty="0"/>
              <a:t>借此机会祝大家新年快乐，给大家拜个早年！</a:t>
            </a:r>
            <a:endParaRPr kumimoji="1" lang="en-US" altLang="zh-CN" sz="2400" dirty="0"/>
          </a:p>
          <a:p>
            <a:endParaRPr kumimoji="1" lang="en-US" altLang="zh-CN" sz="2400" dirty="0"/>
          </a:p>
          <a:p>
            <a:r>
              <a:rPr kumimoji="1" lang="zh-CN" altLang="en-US" sz="2800" dirty="0">
                <a:solidFill>
                  <a:srgbClr val="FF0000"/>
                </a:solidFill>
              </a:rPr>
              <a:t>愿疫情早日散去，生活回归美好！</a:t>
            </a:r>
          </a:p>
        </p:txBody>
      </p:sp>
    </p:spTree>
    <p:extLst>
      <p:ext uri="{BB962C8B-B14F-4D97-AF65-F5344CB8AC3E}">
        <p14:creationId xmlns:p14="http://schemas.microsoft.com/office/powerpoint/2010/main" val="212264498"/>
      </p:ext>
    </p:extLst>
  </p:cSld>
  <p:clrMapOvr>
    <a:masterClrMapping/>
  </p:clrMapOvr>
</p:sld>
</file>

<file path=ppt/theme/theme1.xml><?xml version="1.0" encoding="utf-8"?>
<a:theme xmlns:a="http://schemas.openxmlformats.org/drawingml/2006/main" name="平面">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平面</Template>
  <TotalTime>2727</TotalTime>
  <Words>4555</Words>
  <Application>Microsoft Office PowerPoint</Application>
  <PresentationFormat>宽屏</PresentationFormat>
  <Paragraphs>288</Paragraphs>
  <Slides>35</Slides>
  <Notes>0</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35</vt:i4>
      </vt:variant>
    </vt:vector>
  </HeadingPairs>
  <TitlesOfParts>
    <vt:vector size="40" baseType="lpstr">
      <vt:lpstr>Arial</vt:lpstr>
      <vt:lpstr>Trebuchet MS</vt:lpstr>
      <vt:lpstr>Wingdings</vt:lpstr>
      <vt:lpstr>Wingdings 3</vt:lpstr>
      <vt:lpstr>平面</vt:lpstr>
      <vt:lpstr>回家的路</vt:lpstr>
      <vt:lpstr>第一部分 中国出发 前往加拿大</vt:lpstr>
      <vt:lpstr>加拿大公民/永久居民的直系亲属的定义</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第二部分 加拿大出发  返回中国</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回家的路</dc:title>
  <dc:creator>93580</dc:creator>
  <cp:lastModifiedBy>Hailion</cp:lastModifiedBy>
  <cp:revision>57</cp:revision>
  <dcterms:created xsi:type="dcterms:W3CDTF">2021-01-09T03:15:18Z</dcterms:created>
  <dcterms:modified xsi:type="dcterms:W3CDTF">2021-01-11T18:43:38Z</dcterms:modified>
</cp:coreProperties>
</file>